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5"/>
  </p:notesMasterIdLst>
  <p:handoutMasterIdLst>
    <p:handoutMasterId r:id="rId26"/>
  </p:handoutMasterIdLst>
  <p:sldIdLst>
    <p:sldId id="256" r:id="rId2"/>
    <p:sldId id="314" r:id="rId3"/>
    <p:sldId id="309" r:id="rId4"/>
    <p:sldId id="331" r:id="rId5"/>
    <p:sldId id="316" r:id="rId6"/>
    <p:sldId id="334" r:id="rId7"/>
    <p:sldId id="336" r:id="rId8"/>
    <p:sldId id="333" r:id="rId9"/>
    <p:sldId id="361" r:id="rId10"/>
    <p:sldId id="339" r:id="rId11"/>
    <p:sldId id="351" r:id="rId12"/>
    <p:sldId id="352" r:id="rId13"/>
    <p:sldId id="350" r:id="rId14"/>
    <p:sldId id="349" r:id="rId15"/>
    <p:sldId id="346" r:id="rId16"/>
    <p:sldId id="347" r:id="rId17"/>
    <p:sldId id="353" r:id="rId18"/>
    <p:sldId id="354" r:id="rId19"/>
    <p:sldId id="357" r:id="rId20"/>
    <p:sldId id="355" r:id="rId21"/>
    <p:sldId id="358" r:id="rId22"/>
    <p:sldId id="359" r:id="rId23"/>
    <p:sldId id="362" r:id="rId24"/>
  </p:sldIdLst>
  <p:sldSz cx="9144000" cy="6858000" type="screen4x3"/>
  <p:notesSz cx="7086600" cy="10223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99CCFF"/>
    <a:srgbClr val="CC0000"/>
    <a:srgbClr val="6600FF"/>
    <a:srgbClr val="FF0000"/>
    <a:srgbClr val="3333CC"/>
    <a:srgbClr val="3674C6"/>
    <a:srgbClr val="6666FF"/>
    <a:srgbClr val="99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inimized" horzBarState="maximized">
    <p:restoredLeft sz="15600" autoAdjust="0"/>
    <p:restoredTop sz="94600" autoAdjust="0"/>
  </p:normalViewPr>
  <p:slideViewPr>
    <p:cSldViewPr>
      <p:cViewPr varScale="1">
        <p:scale>
          <a:sx n="45" d="100"/>
          <a:sy n="45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4"/>
    </p:cViewPr>
  </p:sorterViewPr>
  <p:notesViewPr>
    <p:cSldViewPr>
      <p:cViewPr varScale="1">
        <p:scale>
          <a:sx n="53" d="100"/>
          <a:sy n="53" d="100"/>
        </p:scale>
        <p:origin x="-1254" y="-102"/>
      </p:cViewPr>
      <p:guideLst>
        <p:guide orient="horz" pos="3220"/>
        <p:guide pos="223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11" tIns="49455" rIns="98911" bIns="49455" numCol="1" anchor="t" anchorCtr="0" compatLnSpc="1">
            <a:prstTxWarp prst="textNoShape">
              <a:avLst/>
            </a:prstTxWarp>
          </a:bodyPr>
          <a:lstStyle>
            <a:lvl1pPr defTabSz="989013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702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11" tIns="49455" rIns="98911" bIns="49455" numCol="1" anchor="t" anchorCtr="0" compatLnSpc="1">
            <a:prstTxWarp prst="textNoShape">
              <a:avLst/>
            </a:prstTxWarp>
          </a:bodyPr>
          <a:lstStyle>
            <a:lvl1pPr algn="r" defTabSz="989013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0738"/>
            <a:ext cx="30702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11" tIns="49455" rIns="98911" bIns="49455" numCol="1" anchor="b" anchorCtr="0" compatLnSpc="1">
            <a:prstTxWarp prst="textNoShape">
              <a:avLst/>
            </a:prstTxWarp>
          </a:bodyPr>
          <a:lstStyle>
            <a:lvl1pPr defTabSz="989013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788" y="9710738"/>
            <a:ext cx="30702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11" tIns="49455" rIns="98911" bIns="49455" numCol="1" anchor="b" anchorCtr="0" compatLnSpc="1">
            <a:prstTxWarp prst="textNoShape">
              <a:avLst/>
            </a:prstTxWarp>
          </a:bodyPr>
          <a:lstStyle>
            <a:lvl1pPr algn="r" defTabSz="989013">
              <a:defRPr sz="1300" smtClean="0"/>
            </a:lvl1pPr>
          </a:lstStyle>
          <a:p>
            <a:pPr>
              <a:defRPr/>
            </a:pPr>
            <a:fld id="{9A39972C-6836-42AF-9AC8-FF70D979983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11" tIns="49455" rIns="98911" bIns="49455" numCol="1" anchor="t" anchorCtr="0" compatLnSpc="1">
            <a:prstTxWarp prst="textNoShape">
              <a:avLst/>
            </a:prstTxWarp>
          </a:bodyPr>
          <a:lstStyle>
            <a:lvl1pPr defTabSz="989013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788" y="0"/>
            <a:ext cx="30702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11" tIns="49455" rIns="98911" bIns="49455" numCol="1" anchor="t" anchorCtr="0" compatLnSpc="1">
            <a:prstTxWarp prst="textNoShape">
              <a:avLst/>
            </a:prstTxWarp>
          </a:bodyPr>
          <a:lstStyle>
            <a:lvl1pPr algn="r" defTabSz="989013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87425" y="766763"/>
            <a:ext cx="5111750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4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025" y="4856163"/>
            <a:ext cx="567055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11" tIns="49455" rIns="98911" bIns="494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0738"/>
            <a:ext cx="30702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11" tIns="49455" rIns="98911" bIns="49455" numCol="1" anchor="b" anchorCtr="0" compatLnSpc="1">
            <a:prstTxWarp prst="textNoShape">
              <a:avLst/>
            </a:prstTxWarp>
          </a:bodyPr>
          <a:lstStyle>
            <a:lvl1pPr defTabSz="989013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788" y="9710738"/>
            <a:ext cx="30702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11" tIns="49455" rIns="98911" bIns="49455" numCol="1" anchor="b" anchorCtr="0" compatLnSpc="1">
            <a:prstTxWarp prst="textNoShape">
              <a:avLst/>
            </a:prstTxWarp>
          </a:bodyPr>
          <a:lstStyle>
            <a:lvl1pPr algn="r" defTabSz="989013">
              <a:defRPr sz="1300" smtClean="0"/>
            </a:lvl1pPr>
          </a:lstStyle>
          <a:p>
            <a:pPr>
              <a:defRPr/>
            </a:pPr>
            <a:fld id="{2717A3AE-519D-4D44-BFDD-B12B8B3CCFE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C560E9-C8A7-4CE5-94FB-8DE16BBEAA0B}" type="slidenum">
              <a:rPr lang="en-US"/>
              <a:pPr/>
              <a:t>1</a:t>
            </a:fld>
            <a:endParaRPr lang="en-US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7D213E-9AE3-4B90-BBE0-838594598038}" type="slidenum">
              <a:rPr lang="en-US"/>
              <a:pPr/>
              <a:t>12</a:t>
            </a:fld>
            <a:endParaRPr lang="en-US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89013" y="766763"/>
            <a:ext cx="5111750" cy="3833812"/>
          </a:xfrm>
          <a:solidFill>
            <a:srgbClr val="FFFFFF"/>
          </a:solidFill>
          <a:ln/>
        </p:spPr>
      </p:sp>
      <p:sp>
        <p:nvSpPr>
          <p:cNvPr id="3686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A8D218-BF92-4FB7-BC13-DF2ED38BDD56}" type="slidenum">
              <a:rPr lang="en-US"/>
              <a:pPr/>
              <a:t>14</a:t>
            </a:fld>
            <a:endParaRPr lang="en-US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89013" y="766763"/>
            <a:ext cx="5111750" cy="3833812"/>
          </a:xfrm>
          <a:solidFill>
            <a:srgbClr val="FFFFFF"/>
          </a:solidFill>
          <a:ln/>
        </p:spPr>
      </p:sp>
      <p:sp>
        <p:nvSpPr>
          <p:cNvPr id="3789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6DB08C-D5EE-4E1B-B4FE-235C0975E8D0}" type="slidenum">
              <a:rPr lang="en-US"/>
              <a:pPr/>
              <a:t>15</a:t>
            </a:fld>
            <a:endParaRPr lang="en-US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89013" y="766763"/>
            <a:ext cx="5111750" cy="3833812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33EA46-B8B8-44A8-BCB3-DC25B7695AB3}" type="slidenum">
              <a:rPr lang="en-US"/>
              <a:pPr/>
              <a:t>16</a:t>
            </a:fld>
            <a:endParaRPr lang="en-US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89013" y="766763"/>
            <a:ext cx="5111750" cy="3833812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9BE00F-32B1-4D94-8642-857CFC7EE3C2}" type="slidenum">
              <a:rPr lang="en-US"/>
              <a:pPr/>
              <a:t>2</a:t>
            </a:fld>
            <a:endParaRPr lang="en-US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A7B7C7-F627-4B5D-9F9B-F58E246D1CC1}" type="slidenum">
              <a:rPr lang="en-US"/>
              <a:pPr/>
              <a:t>3</a:t>
            </a:fld>
            <a:endParaRPr lang="en-US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2F7145-AE91-457F-9122-4BCA678AFC69}" type="slidenum">
              <a:rPr lang="en-US"/>
              <a:pPr/>
              <a:t>4</a:t>
            </a:fld>
            <a:endParaRPr lang="en-US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7B0AD7-D448-454D-B35A-E4B7CFECC26A}" type="slidenum">
              <a:rPr lang="en-US"/>
              <a:pPr/>
              <a:t>5</a:t>
            </a:fld>
            <a:endParaRPr lang="en-US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448A5C-E818-4890-A0D5-2962FC340D90}" type="slidenum">
              <a:rPr lang="en-US"/>
              <a:pPr/>
              <a:t>7</a:t>
            </a:fld>
            <a:endParaRPr lang="en-US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9F8EA-C7B1-4DF5-86CA-98FB4B830C24}" type="slidenum">
              <a:rPr lang="en-US"/>
              <a:pPr/>
              <a:t>8</a:t>
            </a:fld>
            <a:endParaRPr lang="en-US"/>
          </a:p>
        </p:txBody>
      </p:sp>
      <p:sp>
        <p:nvSpPr>
          <p:cNvPr id="337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55938F-530C-4AEF-9342-0A6B553F7CF1}" type="slidenum">
              <a:rPr lang="en-US"/>
              <a:pPr/>
              <a:t>10</a:t>
            </a:fld>
            <a:endParaRPr lang="en-US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89013" y="766763"/>
            <a:ext cx="5111750" cy="3833812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3A39A3-1C3D-484A-938B-1CAD3EDF823F}" type="slidenum">
              <a:rPr lang="en-US"/>
              <a:pPr/>
              <a:t>11</a:t>
            </a:fld>
            <a:endParaRPr lang="en-US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89013" y="766763"/>
            <a:ext cx="5111750" cy="3833812"/>
          </a:xfrm>
          <a:solidFill>
            <a:srgbClr val="FFFFFF"/>
          </a:solidFill>
          <a:ln/>
        </p:spPr>
      </p:sp>
      <p:sp>
        <p:nvSpPr>
          <p:cNvPr id="3584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ebquest.sdsu.edu/webquest.html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5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2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3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4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5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6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7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8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9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0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1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4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5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36" name="Rectangle 55"/>
          <p:cNvSpPr>
            <a:spLocks noChangeArrowheads="1"/>
          </p:cNvSpPr>
          <p:nvPr userDrawn="1"/>
        </p:nvSpPr>
        <p:spPr bwMode="auto">
          <a:xfrm>
            <a:off x="0" y="2522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grpSp>
        <p:nvGrpSpPr>
          <p:cNvPr id="37" name="Group 61"/>
          <p:cNvGrpSpPr>
            <a:grpSpLocks/>
          </p:cNvGrpSpPr>
          <p:nvPr userDrawn="1"/>
        </p:nvGrpSpPr>
        <p:grpSpPr bwMode="auto">
          <a:xfrm>
            <a:off x="304800" y="1905000"/>
            <a:ext cx="8534400" cy="1905000"/>
            <a:chOff x="-3" y="-3"/>
            <a:chExt cx="5478" cy="1149"/>
          </a:xfrm>
        </p:grpSpPr>
        <p:grpSp>
          <p:nvGrpSpPr>
            <p:cNvPr id="38" name="Group 59"/>
            <p:cNvGrpSpPr>
              <a:grpSpLocks/>
            </p:cNvGrpSpPr>
            <p:nvPr userDrawn="1"/>
          </p:nvGrpSpPr>
          <p:grpSpPr bwMode="auto">
            <a:xfrm>
              <a:off x="0" y="0"/>
              <a:ext cx="5472" cy="1143"/>
              <a:chOff x="0" y="0"/>
              <a:chExt cx="5472" cy="1143"/>
            </a:xfrm>
          </p:grpSpPr>
          <p:sp>
            <p:nvSpPr>
              <p:cNvPr id="40" name="Rectangle 5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472" cy="1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r>
                  <a:rPr lang="en-US" sz="10300">
                    <a:solidFill>
                      <a:srgbClr val="333333"/>
                    </a:solidFill>
                    <a:latin typeface="Verdana" pitchFamily="34" charset="0"/>
                  </a:rPr>
                  <a:t> </a:t>
                </a:r>
                <a:r>
                  <a:rPr lang="en-US" sz="1000">
                    <a:solidFill>
                      <a:srgbClr val="333333"/>
                    </a:solidFill>
                    <a:latin typeface="Verdana" pitchFamily="34" charset="0"/>
                  </a:rPr>
                  <a:t>                                                                </a:t>
                </a:r>
                <a:endParaRPr lang="en-US" sz="800">
                  <a:latin typeface="Verdana" pitchFamily="34" charset="0"/>
                </a:endParaRPr>
              </a:p>
              <a:p>
                <a:pPr eaLnBrk="0" hangingPunct="0">
                  <a:defRPr/>
                </a:pPr>
                <a:endParaRPr lang="en-US" sz="1000">
                  <a:solidFill>
                    <a:srgbClr val="333333"/>
                  </a:solidFill>
                  <a:latin typeface="Verdana" pitchFamily="34" charset="0"/>
                </a:endParaRPr>
              </a:p>
            </p:txBody>
          </p:sp>
          <p:sp>
            <p:nvSpPr>
              <p:cNvPr id="41" name="Rectangle 58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472" cy="114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39" name="Rectangle 60"/>
            <p:cNvSpPr>
              <a:spLocks noChangeArrowheads="1"/>
            </p:cNvSpPr>
            <p:nvPr userDrawn="1"/>
          </p:nvSpPr>
          <p:spPr bwMode="auto">
            <a:xfrm>
              <a:off x="-3" y="-3"/>
              <a:ext cx="5478" cy="1149"/>
            </a:xfrm>
            <a:prstGeom prst="rect">
              <a:avLst/>
            </a:prstGeom>
            <a:noFill/>
            <a:ln w="9525">
              <a:solidFill>
                <a:srgbClr val="D1E0E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pic>
        <p:nvPicPr>
          <p:cNvPr id="42" name="Picture 57" descr="webk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2819400"/>
            <a:ext cx="2667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62" descr="j0187587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4038600"/>
            <a:ext cx="1544638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1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215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-152400" y="2895600"/>
            <a:ext cx="5334000" cy="16764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000">
                <a:solidFill>
                  <a:srgbClr val="000000"/>
                </a:solidFill>
              </a:defRPr>
            </a:lvl1pPr>
          </a:lstStyle>
          <a:p>
            <a:endParaRPr lang="en-US"/>
          </a:p>
          <a:p>
            <a:r>
              <a:rPr lang="en-US"/>
              <a:t>Click to edit Master subtitle style</a:t>
            </a:r>
          </a:p>
        </p:txBody>
      </p:sp>
      <p:sp>
        <p:nvSpPr>
          <p:cNvPr id="4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304800" y="6019800"/>
            <a:ext cx="6019800" cy="457200"/>
          </a:xfrm>
        </p:spPr>
        <p:txBody>
          <a:bodyPr/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Jornadas de WebQuests – Barcelona, 10 y 11 de marzo 2006</a:t>
            </a:r>
          </a:p>
        </p:txBody>
      </p:sp>
      <p:sp>
        <p:nvSpPr>
          <p:cNvPr id="45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09512E-07FE-46DC-849F-E4AEC289B15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65ACE-D93A-43A0-AF06-5B2E3A5E323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10350" y="228600"/>
            <a:ext cx="2076450" cy="59356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076950" cy="59356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76151-E18C-406C-A570-4B6249DC67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28600"/>
            <a:ext cx="7543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752600"/>
            <a:ext cx="4038600" cy="44116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4116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BF27A-942B-4010-8F36-4AB6D4DB4AE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28600"/>
            <a:ext cx="7543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752600"/>
            <a:ext cx="4038600" cy="44116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752600"/>
            <a:ext cx="4038600" cy="4411663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2244B-00EE-4D14-A642-F6C3991DBBD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90D50-CD6F-477D-91B0-8F4C30E1236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0A354-2A64-418E-AE7C-655E94E0ADF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411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411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D18B9-B5F7-4EC0-A2E7-98CAD6A0DD2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73361-3737-44A9-8CD9-AB3EA32A59C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9D1B2-C3B6-4852-9D73-1A1CEA51CC1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1C7AE-083D-41DE-8BEF-5C002C3926C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88BEE-30C0-471B-AD85-39D9C2F5ACB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B2050-D2AF-4429-80D8-59F19800C1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28600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05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r>
              <a:rPr lang="es-ES"/>
              <a:t> © Isabel Pérez </a:t>
            </a:r>
            <a:endParaRPr lang="en-US"/>
          </a:p>
        </p:txBody>
      </p:sp>
      <p:sp>
        <p:nvSpPr>
          <p:cNvPr id="3205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75E8DD87-7934-411F-9378-C920E118594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grpSp>
        <p:nvGrpSpPr>
          <p:cNvPr id="1031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320521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22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23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24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25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26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27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28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29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30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31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32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33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34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35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36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37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38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39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40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41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42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43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44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45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46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47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48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49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50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0551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</p:sldLayoutIdLst>
  <p:hf hdr="0" dt="0"/>
  <p:txStyles>
    <p:titleStyle>
      <a:lvl1pPr algn="l" rtl="0" eaLnBrk="0" fontAlgn="base" hangingPunct="0">
        <a:lnSpc>
          <a:spcPct val="30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30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30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30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30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30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30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30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30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ü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ü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ducon.uprm.edu/talleres/Redacciondeplanes.pp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ducon.uprm.edu/talleres/Redacciondeplanes.pp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ducon.uprm.edu/talleres/Redacciondeplanes.pp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educon.uprm.edu/talleres/Redacciondeplanes.ppt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ducon.uprm.edu/talleres/Redacciondeplanes.pp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ducon.uprm.edu/talleres/Redacciondeplanes.pp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ducon.uprm.edu/talleres/Redacciondeplanes.pp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ebquest.sdsu.edu/higherquest/complexity.ppt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ebquest.sdsu.edu/higherquest/complexity.ppt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ebquest.sdsu.edu/higherquest/complexity.pp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ebquest.sdsu.edu/higherquest/complexity.ppt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http://webquest.sdsu.edu/TV/imgs/TVwithWQ15.gi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xtec.es/%7Ecmiro12/wq/m3/procesc.htm" TargetMode="External"/><Relationship Id="rId3" Type="http://schemas.openxmlformats.org/officeDocument/2006/relationships/hyperlink" Target="http://www.juntadeandalucia.es/averroes/manuales/wq_donana/castellano/index.htm" TargetMode="External"/><Relationship Id="rId7" Type="http://schemas.openxmlformats.org/officeDocument/2006/relationships/hyperlink" Target="http://www.buenosaires.gov.ar/areas/educacion/niveles/primaria/programas/aulasenred/wq/wq_bacterias/index.htm" TargetMode="External"/><Relationship Id="rId2" Type="http://schemas.openxmlformats.org/officeDocument/2006/relationships/hyperlink" Target="http://www.eduteka.org/WQ_cie0001.php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xtec.es/%7Ecescude/Z9WQ02%20Presentacio.htm" TargetMode="External"/><Relationship Id="rId5" Type="http://schemas.openxmlformats.org/officeDocument/2006/relationships/hyperlink" Target="http://platea.pntic.mec.es/~erodri1/EJEMPLO1.htm" TargetMode="External"/><Relationship Id="rId4" Type="http://schemas.openxmlformats.org/officeDocument/2006/relationships/hyperlink" Target="http://cfievalladolid2.net/pub/bscw.cgi/d242297-5/*/*/*/*/*/WebQuestDxTDiscapacidad.htm" TargetMode="External"/><Relationship Id="rId9" Type="http://schemas.openxmlformats.org/officeDocument/2006/relationships/hyperlink" Target="http://www.educa.aragob.es/cprcalat/wq/credito/index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endParaRPr lang="en-US" sz="1000"/>
          </a:p>
          <a:p>
            <a:endParaRPr lang="en-US" sz="1000"/>
          </a:p>
          <a:p>
            <a:r>
              <a:rPr lang="en-US"/>
              <a:t>Jornadas de WebQuests – Barcelona, 10 y 11 de marzo 2006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E81D347-CF41-45EA-A217-DC562FFDB5E9}" type="slidenum">
              <a:rPr lang="en-US"/>
              <a:pPr/>
              <a:t>1</a:t>
            </a:fld>
            <a:endParaRPr lang="en-US"/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lnSpc>
                <a:spcPct val="160000"/>
              </a:lnSpc>
            </a:pPr>
            <a:r>
              <a:rPr lang="es-ES" sz="3200" smtClean="0"/>
              <a:t>WebQuests: Habilidades Cognitivas</a:t>
            </a:r>
            <a:endParaRPr lang="en-US" sz="3200" smtClean="0"/>
          </a:p>
        </p:txBody>
      </p:sp>
      <p:sp>
        <p:nvSpPr>
          <p:cNvPr id="3077" name="Rectangle 1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s-ES" i="1" smtClean="0"/>
              <a:t>Isabel Pérez Torres</a:t>
            </a:r>
            <a:br>
              <a:rPr lang="es-ES" i="1" smtClean="0"/>
            </a:br>
            <a:endParaRPr lang="en-US" sz="2600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4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12291" name="5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708AEA5-040F-46A0-A227-EE73674C671F}" type="slidenum">
              <a:rPr lang="en-US"/>
              <a:pPr/>
              <a:t>10</a:t>
            </a:fld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320000"/>
              </a:lnSpc>
            </a:pPr>
            <a:r>
              <a:rPr lang="es-ES_tradnl" sz="3200" smtClean="0"/>
              <a:t>La Taxonomía de Bloom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7467600" cy="4411663"/>
          </a:xfrm>
        </p:spPr>
        <p:txBody>
          <a:bodyPr/>
          <a:lstStyle/>
          <a:p>
            <a:pPr marL="95250" indent="0" eaLnBrk="1" hangingPunct="1">
              <a:lnSpc>
                <a:spcPct val="120000"/>
              </a:lnSpc>
            </a:pPr>
            <a:r>
              <a:rPr lang="es-ES_tradnl" sz="2400" smtClean="0">
                <a:solidFill>
                  <a:srgbClr val="CC0000"/>
                </a:solidFill>
              </a:rPr>
              <a:t> Conocimiento</a:t>
            </a:r>
            <a:r>
              <a:rPr lang="es-ES_tradnl" sz="2400" smtClean="0"/>
              <a:t>:</a:t>
            </a:r>
            <a:r>
              <a:rPr lang="es-ES_tradnl" sz="2000" smtClean="0"/>
              <a:t> </a:t>
            </a:r>
            <a:r>
              <a:rPr lang="es-ES" sz="2000" smtClean="0">
                <a:solidFill>
                  <a:srgbClr val="000000"/>
                </a:solidFill>
              </a:rPr>
              <a:t>Observar y recordar información; conocimiento de fechas, eventos, lugares; conocimiento de las ideas principales; dominio de la materia.</a:t>
            </a:r>
            <a:endParaRPr lang="es-ES_tradnl" sz="2000" smtClean="0">
              <a:solidFill>
                <a:srgbClr val="000000"/>
              </a:solidFill>
            </a:endParaRPr>
          </a:p>
          <a:p>
            <a:pPr marL="95250" indent="0" eaLnBrk="1" hangingPunct="1">
              <a:lnSpc>
                <a:spcPct val="120000"/>
              </a:lnSpc>
            </a:pPr>
            <a:r>
              <a:rPr lang="es-ES_tradnl" sz="2400" smtClean="0">
                <a:solidFill>
                  <a:srgbClr val="CC0000"/>
                </a:solidFill>
              </a:rPr>
              <a:t> Comprensión</a:t>
            </a:r>
            <a:r>
              <a:rPr lang="es-ES_tradnl" sz="2400" smtClean="0"/>
              <a:t>:</a:t>
            </a:r>
            <a:r>
              <a:rPr lang="es-ES_tradnl" sz="2000" smtClean="0"/>
              <a:t> </a:t>
            </a:r>
            <a:r>
              <a:rPr lang="es-ES" sz="2000" smtClean="0">
                <a:solidFill>
                  <a:srgbClr val="000000"/>
                </a:solidFill>
              </a:rPr>
              <a:t>Entender la información; captar el significado; trasladar el conocimiento a nuevos contextos; interpretar hechos; comparar, contrastar; ordenar, agrupar; inferir las causas predecir las consecuencias</a:t>
            </a:r>
            <a:endParaRPr lang="es-ES_tradnl" sz="2000" smtClean="0">
              <a:solidFill>
                <a:srgbClr val="000000"/>
              </a:solidFill>
            </a:endParaRPr>
          </a:p>
          <a:p>
            <a:pPr marL="95250" indent="0" eaLnBrk="1" hangingPunct="1">
              <a:lnSpc>
                <a:spcPct val="120000"/>
              </a:lnSpc>
            </a:pPr>
            <a:r>
              <a:rPr lang="es-ES_tradnl" sz="2400" smtClean="0">
                <a:solidFill>
                  <a:srgbClr val="CC0000"/>
                </a:solidFill>
              </a:rPr>
              <a:t> Aplicación</a:t>
            </a:r>
            <a:r>
              <a:rPr lang="es-ES_tradnl" sz="2400" smtClean="0"/>
              <a:t>:</a:t>
            </a:r>
            <a:r>
              <a:rPr lang="es-ES_tradnl" sz="2000" smtClean="0"/>
              <a:t> </a:t>
            </a:r>
            <a:r>
              <a:rPr lang="es-ES" sz="2000" smtClean="0">
                <a:solidFill>
                  <a:srgbClr val="000000"/>
                </a:solidFill>
              </a:rPr>
              <a:t>Hacer uso de la información; utilizar métodos, conceptos, teorías, en situaciones nuevas; solucionar problemas usando habilidades o conocimientos.</a:t>
            </a:r>
            <a:endParaRPr lang="es-ES_tradnl" sz="2000" smtClean="0">
              <a:solidFill>
                <a:srgbClr val="000000"/>
              </a:solidFill>
            </a:endParaRPr>
          </a:p>
        </p:txBody>
      </p:sp>
      <p:grpSp>
        <p:nvGrpSpPr>
          <p:cNvPr id="12294" name="Group 6"/>
          <p:cNvGrpSpPr>
            <a:grpSpLocks/>
          </p:cNvGrpSpPr>
          <p:nvPr/>
        </p:nvGrpSpPr>
        <p:grpSpPr bwMode="auto">
          <a:xfrm>
            <a:off x="0" y="6248400"/>
            <a:ext cx="9144000" cy="547688"/>
            <a:chOff x="0" y="3936"/>
            <a:chExt cx="5760" cy="345"/>
          </a:xfrm>
        </p:grpSpPr>
        <p:sp>
          <p:nvSpPr>
            <p:cNvPr id="12295" name="Text Box 7"/>
            <p:cNvSpPr txBox="1">
              <a:spLocks noChangeArrowheads="1"/>
            </p:cNvSpPr>
            <p:nvPr/>
          </p:nvSpPr>
          <p:spPr bwMode="auto">
            <a:xfrm>
              <a:off x="192" y="3936"/>
              <a:ext cx="14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/>
            </a:p>
          </p:txBody>
        </p:sp>
        <p:sp>
          <p:nvSpPr>
            <p:cNvPr id="12296" name="Text Box 8"/>
            <p:cNvSpPr txBox="1">
              <a:spLocks noChangeArrowheads="1"/>
            </p:cNvSpPr>
            <p:nvPr/>
          </p:nvSpPr>
          <p:spPr bwMode="auto">
            <a:xfrm>
              <a:off x="0" y="4089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400"/>
                <a:t>Adaptado de la </a:t>
              </a:r>
              <a:r>
                <a:rPr lang="es-ES" sz="1400">
                  <a:hlinkClick r:id="rId3"/>
                </a:rPr>
                <a:t>ppt </a:t>
              </a:r>
              <a:r>
                <a:rPr lang="es-ES" sz="1400"/>
                <a:t>de la Dra. Canny Bellido Universidad de Puerto Rico Mayagüez</a:t>
              </a:r>
              <a:endParaRPr lang="en-GB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4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13315" name="5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6C56BF-C37C-483C-ACCF-58EF166D9259}" type="slidenum">
              <a:rPr lang="en-US"/>
              <a:pPr/>
              <a:t>11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320000"/>
              </a:lnSpc>
            </a:pPr>
            <a:r>
              <a:rPr lang="es-ES_tradnl" sz="3200" smtClean="0"/>
              <a:t>La Taxonomía de Bloom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7467600" cy="4411663"/>
          </a:xfrm>
        </p:spPr>
        <p:txBody>
          <a:bodyPr/>
          <a:lstStyle/>
          <a:p>
            <a:pPr marL="95250" indent="0" eaLnBrk="1" hangingPunct="1">
              <a:lnSpc>
                <a:spcPct val="150000"/>
              </a:lnSpc>
            </a:pPr>
            <a:r>
              <a:rPr lang="es-ES_tradnl" sz="2000" smtClean="0">
                <a:solidFill>
                  <a:srgbClr val="CC0000"/>
                </a:solidFill>
              </a:rPr>
              <a:t> </a:t>
            </a:r>
            <a:r>
              <a:rPr lang="es-ES_tradnl" sz="2400" smtClean="0">
                <a:solidFill>
                  <a:srgbClr val="CC0000"/>
                </a:solidFill>
              </a:rPr>
              <a:t>Análisis</a:t>
            </a:r>
            <a:r>
              <a:rPr lang="es-ES_tradnl" sz="2000" smtClean="0">
                <a:solidFill>
                  <a:srgbClr val="CC0000"/>
                </a:solidFill>
              </a:rPr>
              <a:t>:</a:t>
            </a:r>
            <a:r>
              <a:rPr lang="es-ES_tradnl" sz="2000" smtClean="0"/>
              <a:t> </a:t>
            </a:r>
            <a:r>
              <a:rPr lang="es-ES" sz="2000" smtClean="0">
                <a:solidFill>
                  <a:srgbClr val="000000"/>
                </a:solidFill>
              </a:rPr>
              <a:t>Encontrar patrones; organizar las partes; reconocer significados ocultos; identificar componentes.</a:t>
            </a:r>
            <a:endParaRPr lang="es-ES_tradnl" sz="2000" smtClean="0">
              <a:solidFill>
                <a:srgbClr val="000000"/>
              </a:solidFill>
            </a:endParaRPr>
          </a:p>
          <a:p>
            <a:pPr marL="95250" indent="0" eaLnBrk="1" hangingPunct="1">
              <a:lnSpc>
                <a:spcPct val="150000"/>
              </a:lnSpc>
            </a:pPr>
            <a:r>
              <a:rPr lang="es-ES_tradnl" sz="2000" smtClean="0">
                <a:solidFill>
                  <a:srgbClr val="CC0000"/>
                </a:solidFill>
              </a:rPr>
              <a:t> </a:t>
            </a:r>
            <a:r>
              <a:rPr lang="es-ES_tradnl" sz="2400" smtClean="0">
                <a:solidFill>
                  <a:srgbClr val="CC0000"/>
                </a:solidFill>
              </a:rPr>
              <a:t>Síntesis:</a:t>
            </a:r>
            <a:r>
              <a:rPr lang="es-ES_tradnl" sz="2000" smtClean="0"/>
              <a:t> </a:t>
            </a:r>
            <a:r>
              <a:rPr lang="es-ES" sz="2000" smtClean="0">
                <a:solidFill>
                  <a:srgbClr val="000000"/>
                </a:solidFill>
              </a:rPr>
              <a:t>Comparar y discriminar entre ideas; dar valor a la presentación de teorías; escoger basándose en argumentos razonados; verificar el valor de la información.</a:t>
            </a:r>
            <a:r>
              <a:rPr lang="es-ES" sz="1800" smtClean="0">
                <a:solidFill>
                  <a:srgbClr val="000000"/>
                </a:solidFill>
              </a:rPr>
              <a:t> </a:t>
            </a:r>
            <a:endParaRPr lang="es-ES_tradnl" sz="1800" smtClean="0">
              <a:solidFill>
                <a:srgbClr val="000000"/>
              </a:solidFill>
            </a:endParaRPr>
          </a:p>
          <a:p>
            <a:pPr marL="95250" indent="0" eaLnBrk="1" hangingPunct="1">
              <a:lnSpc>
                <a:spcPct val="120000"/>
              </a:lnSpc>
            </a:pPr>
            <a:r>
              <a:rPr lang="es-ES_tradnl" sz="2000" smtClean="0">
                <a:solidFill>
                  <a:srgbClr val="CC0000"/>
                </a:solidFill>
              </a:rPr>
              <a:t> </a:t>
            </a:r>
            <a:r>
              <a:rPr lang="es-ES_tradnl" sz="2400" smtClean="0">
                <a:solidFill>
                  <a:srgbClr val="CC0000"/>
                </a:solidFill>
              </a:rPr>
              <a:t>Evaluación:</a:t>
            </a:r>
            <a:r>
              <a:rPr lang="es-ES_tradnl" sz="2000" smtClean="0"/>
              <a:t> </a:t>
            </a:r>
            <a:r>
              <a:rPr lang="es-ES" sz="2000" smtClean="0">
                <a:solidFill>
                  <a:srgbClr val="000000"/>
                </a:solidFill>
              </a:rPr>
              <a:t>Utilizar ideas viejas para crear otras nuevas; generalizar a partir de datos suministrados; relacionar conocimiento de áreas diversas; predecir conclusiones derivadas.</a:t>
            </a:r>
            <a:endParaRPr lang="es-ES_tradnl" sz="2000" smtClean="0">
              <a:solidFill>
                <a:srgbClr val="000000"/>
              </a:solidFill>
            </a:endParaRPr>
          </a:p>
        </p:txBody>
      </p:sp>
      <p:grpSp>
        <p:nvGrpSpPr>
          <p:cNvPr id="13318" name="Group 4"/>
          <p:cNvGrpSpPr>
            <a:grpSpLocks/>
          </p:cNvGrpSpPr>
          <p:nvPr/>
        </p:nvGrpSpPr>
        <p:grpSpPr bwMode="auto">
          <a:xfrm>
            <a:off x="0" y="6248400"/>
            <a:ext cx="9144000" cy="547688"/>
            <a:chOff x="0" y="3936"/>
            <a:chExt cx="5760" cy="345"/>
          </a:xfrm>
        </p:grpSpPr>
        <p:sp>
          <p:nvSpPr>
            <p:cNvPr id="13319" name="Text Box 5"/>
            <p:cNvSpPr txBox="1">
              <a:spLocks noChangeArrowheads="1"/>
            </p:cNvSpPr>
            <p:nvPr/>
          </p:nvSpPr>
          <p:spPr bwMode="auto">
            <a:xfrm>
              <a:off x="192" y="3936"/>
              <a:ext cx="14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/>
            </a:p>
          </p:txBody>
        </p:sp>
        <p:sp>
          <p:nvSpPr>
            <p:cNvPr id="13320" name="Text Box 6"/>
            <p:cNvSpPr txBox="1">
              <a:spLocks noChangeArrowheads="1"/>
            </p:cNvSpPr>
            <p:nvPr/>
          </p:nvSpPr>
          <p:spPr bwMode="auto">
            <a:xfrm>
              <a:off x="0" y="4089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400"/>
                <a:t>Adaptado de la </a:t>
              </a:r>
              <a:r>
                <a:rPr lang="es-ES" sz="1400">
                  <a:hlinkClick r:id="rId3"/>
                </a:rPr>
                <a:t>ppt </a:t>
              </a:r>
              <a:r>
                <a:rPr lang="es-ES" sz="1400"/>
                <a:t>de la Dra. Canny Bellido Universidad de Puerto Rico Mayagüez</a:t>
              </a:r>
              <a:endParaRPr lang="en-GB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4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14339" name="5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B18DF1A-99E6-4C80-BE22-8E17C7C34286}" type="slidenum">
              <a:rPr lang="en-US"/>
              <a:pPr/>
              <a:t>12</a:t>
            </a:fld>
            <a:endParaRPr lang="en-US"/>
          </a:p>
        </p:txBody>
      </p:sp>
      <p:sp>
        <p:nvSpPr>
          <p:cNvPr id="14340" name="Rectangle 12"/>
          <p:cNvSpPr>
            <a:spLocks noChangeArrowheads="1"/>
          </p:cNvSpPr>
          <p:nvPr/>
        </p:nvSpPr>
        <p:spPr bwMode="auto">
          <a:xfrm>
            <a:off x="4953000" y="2514600"/>
            <a:ext cx="1676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4341" name="Rectangle 11"/>
          <p:cNvSpPr>
            <a:spLocks noChangeArrowheads="1"/>
          </p:cNvSpPr>
          <p:nvPr/>
        </p:nvSpPr>
        <p:spPr bwMode="auto">
          <a:xfrm>
            <a:off x="4953000" y="4267200"/>
            <a:ext cx="1752600" cy="990600"/>
          </a:xfrm>
          <a:prstGeom prst="rect">
            <a:avLst/>
          </a:prstGeom>
          <a:solidFill>
            <a:srgbClr val="66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43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s-ES_tradnl" sz="3200" smtClean="0"/>
              <a:t>La Taxonomía de Bloom revisada por Anderson</a:t>
            </a:r>
          </a:p>
        </p:txBody>
      </p:sp>
      <p:sp>
        <p:nvSpPr>
          <p:cNvPr id="143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95250" indent="0" eaLnBrk="1" hangingPunct="1">
              <a:buFont typeface="Wingdings" pitchFamily="2" charset="2"/>
              <a:buNone/>
            </a:pPr>
            <a:r>
              <a:rPr lang="es-ES_tradnl" sz="2400" smtClean="0"/>
              <a:t>Niveles originales de Bloom:</a:t>
            </a:r>
          </a:p>
          <a:p>
            <a:pPr marL="95250" indent="0" eaLnBrk="1" hangingPunct="1"/>
            <a:r>
              <a:rPr lang="es-ES_tradnl" sz="2400" smtClean="0"/>
              <a:t>Conocimiento</a:t>
            </a:r>
          </a:p>
          <a:p>
            <a:pPr marL="95250" indent="0" eaLnBrk="1" hangingPunct="1"/>
            <a:r>
              <a:rPr lang="es-ES_tradnl" sz="2400" smtClean="0"/>
              <a:t>Comprensión</a:t>
            </a:r>
          </a:p>
          <a:p>
            <a:pPr marL="95250" indent="0" eaLnBrk="1" hangingPunct="1"/>
            <a:r>
              <a:rPr lang="es-ES_tradnl" sz="2400" smtClean="0"/>
              <a:t>Aplicación</a:t>
            </a:r>
          </a:p>
          <a:p>
            <a:pPr marL="95250" indent="0" eaLnBrk="1" hangingPunct="1"/>
            <a:r>
              <a:rPr lang="es-ES_tradnl" sz="2400" smtClean="0"/>
              <a:t>Análisis</a:t>
            </a:r>
          </a:p>
          <a:p>
            <a:pPr marL="95250" indent="0" eaLnBrk="1" hangingPunct="1"/>
            <a:r>
              <a:rPr lang="es-ES_tradnl" sz="2400" smtClean="0"/>
              <a:t>Síntesis </a:t>
            </a:r>
          </a:p>
          <a:p>
            <a:pPr marL="95250" indent="0" eaLnBrk="1" hangingPunct="1"/>
            <a:r>
              <a:rPr lang="es-ES_tradnl" sz="2400" smtClean="0"/>
              <a:t>Evaluación</a:t>
            </a:r>
          </a:p>
        </p:txBody>
      </p:sp>
      <p:sp>
        <p:nvSpPr>
          <p:cNvPr id="143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z="2400" smtClean="0"/>
              <a:t>Niveles revisados por Anderson </a:t>
            </a:r>
            <a:r>
              <a:rPr lang="es-ES" sz="160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(2001):</a:t>
            </a:r>
          </a:p>
          <a:p>
            <a:pPr eaLnBrk="1" hangingPunct="1"/>
            <a:r>
              <a:rPr lang="es-ES_tradnl" sz="2400" smtClean="0"/>
              <a:t>Memorizar</a:t>
            </a:r>
          </a:p>
          <a:p>
            <a:pPr eaLnBrk="1" hangingPunct="1"/>
            <a:r>
              <a:rPr lang="es-ES_tradnl" sz="2400" smtClean="0"/>
              <a:t>Comprender</a:t>
            </a:r>
          </a:p>
          <a:p>
            <a:pPr eaLnBrk="1" hangingPunct="1"/>
            <a:r>
              <a:rPr lang="es-ES_tradnl" sz="2400" smtClean="0"/>
              <a:t>Aplicar</a:t>
            </a:r>
          </a:p>
          <a:p>
            <a:pPr eaLnBrk="1" hangingPunct="1"/>
            <a:r>
              <a:rPr lang="es-ES_tradnl" sz="2400" smtClean="0"/>
              <a:t>Analizar</a:t>
            </a:r>
          </a:p>
          <a:p>
            <a:pPr eaLnBrk="1" hangingPunct="1"/>
            <a:r>
              <a:rPr lang="es-ES_tradnl" sz="2400" smtClean="0"/>
              <a:t>Evaluar</a:t>
            </a:r>
          </a:p>
          <a:p>
            <a:pPr eaLnBrk="1" hangingPunct="1"/>
            <a:r>
              <a:rPr lang="es-ES_tradnl" sz="2400" smtClean="0"/>
              <a:t>Crear</a:t>
            </a:r>
            <a:endParaRPr lang="en-US" sz="2400" smtClean="0"/>
          </a:p>
        </p:txBody>
      </p:sp>
      <p:grpSp>
        <p:nvGrpSpPr>
          <p:cNvPr id="14345" name="Group 8"/>
          <p:cNvGrpSpPr>
            <a:grpSpLocks/>
          </p:cNvGrpSpPr>
          <p:nvPr/>
        </p:nvGrpSpPr>
        <p:grpSpPr bwMode="auto">
          <a:xfrm>
            <a:off x="0" y="6248400"/>
            <a:ext cx="9144000" cy="547688"/>
            <a:chOff x="0" y="3936"/>
            <a:chExt cx="5760" cy="345"/>
          </a:xfrm>
        </p:grpSpPr>
        <p:sp>
          <p:nvSpPr>
            <p:cNvPr id="14346" name="Text Box 9"/>
            <p:cNvSpPr txBox="1">
              <a:spLocks noChangeArrowheads="1"/>
            </p:cNvSpPr>
            <p:nvPr/>
          </p:nvSpPr>
          <p:spPr bwMode="auto">
            <a:xfrm>
              <a:off x="192" y="3936"/>
              <a:ext cx="14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/>
            </a:p>
          </p:txBody>
        </p:sp>
        <p:sp>
          <p:nvSpPr>
            <p:cNvPr id="14347" name="Text Box 10"/>
            <p:cNvSpPr txBox="1">
              <a:spLocks noChangeArrowheads="1"/>
            </p:cNvSpPr>
            <p:nvPr/>
          </p:nvSpPr>
          <p:spPr bwMode="auto">
            <a:xfrm>
              <a:off x="0" y="4089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400"/>
                <a:t>Adaptado de la </a:t>
              </a:r>
              <a:r>
                <a:rPr lang="es-ES" sz="1400">
                  <a:hlinkClick r:id="rId3"/>
                </a:rPr>
                <a:t>ppt </a:t>
              </a:r>
              <a:r>
                <a:rPr lang="es-ES" sz="1400"/>
                <a:t>de la Dra. Canny Bellido Universidad de Puerto Rico Mayagüez</a:t>
              </a:r>
              <a:endParaRPr lang="en-GB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15363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3139628-5F4B-40D0-8C76-9416D21FFE00}" type="slidenum">
              <a:rPr lang="en-US"/>
              <a:pPr/>
              <a:t>13</a:t>
            </a:fld>
            <a:endParaRPr lang="en-US"/>
          </a:p>
        </p:txBody>
      </p:sp>
      <p:grpSp>
        <p:nvGrpSpPr>
          <p:cNvPr id="15364" name="Group 22"/>
          <p:cNvGrpSpPr>
            <a:grpSpLocks/>
          </p:cNvGrpSpPr>
          <p:nvPr/>
        </p:nvGrpSpPr>
        <p:grpSpPr bwMode="auto">
          <a:xfrm>
            <a:off x="609600" y="685800"/>
            <a:ext cx="7669213" cy="5264150"/>
            <a:chOff x="384" y="432"/>
            <a:chExt cx="4831" cy="3316"/>
          </a:xfrm>
        </p:grpSpPr>
        <p:pic>
          <p:nvPicPr>
            <p:cNvPr id="15374" name="Picture 3" descr="AAgraph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4" y="432"/>
              <a:ext cx="4831" cy="3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5" name="Rectangle 16"/>
            <p:cNvSpPr>
              <a:spLocks noChangeArrowheads="1"/>
            </p:cNvSpPr>
            <p:nvPr/>
          </p:nvSpPr>
          <p:spPr bwMode="auto">
            <a:xfrm>
              <a:off x="384" y="2112"/>
              <a:ext cx="148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/>
                <a:t>2. Comprender</a:t>
              </a:r>
              <a:endParaRPr lang="en-GB" sz="2000"/>
            </a:p>
          </p:txBody>
        </p:sp>
        <p:sp>
          <p:nvSpPr>
            <p:cNvPr id="15376" name="Rectangle 17"/>
            <p:cNvSpPr>
              <a:spLocks noChangeArrowheads="1"/>
            </p:cNvSpPr>
            <p:nvPr/>
          </p:nvSpPr>
          <p:spPr bwMode="auto">
            <a:xfrm>
              <a:off x="1968" y="2976"/>
              <a:ext cx="1680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/>
                <a:t>1. Conocer/ Memorizar</a:t>
              </a:r>
              <a:endParaRPr lang="en-GB" sz="2000"/>
            </a:p>
          </p:txBody>
        </p:sp>
        <p:sp>
          <p:nvSpPr>
            <p:cNvPr id="15377" name="Rectangle 18"/>
            <p:cNvSpPr>
              <a:spLocks noChangeArrowheads="1"/>
            </p:cNvSpPr>
            <p:nvPr/>
          </p:nvSpPr>
          <p:spPr bwMode="auto">
            <a:xfrm>
              <a:off x="3552" y="2160"/>
              <a:ext cx="148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/>
                <a:t>3. Aplicar</a:t>
              </a:r>
              <a:endParaRPr lang="en-GB" sz="2000"/>
            </a:p>
          </p:txBody>
        </p:sp>
        <p:sp>
          <p:nvSpPr>
            <p:cNvPr id="15378" name="Rectangle 19"/>
            <p:cNvSpPr>
              <a:spLocks noChangeArrowheads="1"/>
            </p:cNvSpPr>
            <p:nvPr/>
          </p:nvSpPr>
          <p:spPr bwMode="auto">
            <a:xfrm>
              <a:off x="384" y="1152"/>
              <a:ext cx="1488" cy="384"/>
            </a:xfrm>
            <a:prstGeom prst="rect">
              <a:avLst/>
            </a:prstGeom>
            <a:solidFill>
              <a:srgbClr val="3674C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/>
                <a:t>4. Analizar</a:t>
              </a:r>
              <a:endParaRPr lang="en-GB" sz="2000"/>
            </a:p>
          </p:txBody>
        </p:sp>
        <p:sp>
          <p:nvSpPr>
            <p:cNvPr id="15379" name="Rectangle 20"/>
            <p:cNvSpPr>
              <a:spLocks noChangeArrowheads="1"/>
            </p:cNvSpPr>
            <p:nvPr/>
          </p:nvSpPr>
          <p:spPr bwMode="auto">
            <a:xfrm>
              <a:off x="3696" y="1152"/>
              <a:ext cx="1488" cy="384"/>
            </a:xfrm>
            <a:prstGeom prst="rect">
              <a:avLst/>
            </a:prstGeom>
            <a:solidFill>
              <a:srgbClr val="3674C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/>
                <a:t>5 Evaluar</a:t>
              </a:r>
              <a:endParaRPr lang="en-GB" sz="2000"/>
            </a:p>
          </p:txBody>
        </p:sp>
        <p:sp>
          <p:nvSpPr>
            <p:cNvPr id="15380" name="Rectangle 21"/>
            <p:cNvSpPr>
              <a:spLocks noChangeArrowheads="1"/>
            </p:cNvSpPr>
            <p:nvPr/>
          </p:nvSpPr>
          <p:spPr bwMode="auto">
            <a:xfrm>
              <a:off x="2016" y="432"/>
              <a:ext cx="1488" cy="384"/>
            </a:xfrm>
            <a:prstGeom prst="rect">
              <a:avLst/>
            </a:prstGeom>
            <a:solidFill>
              <a:srgbClr val="3674C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/>
                <a:t>6. Crear</a:t>
              </a:r>
              <a:endParaRPr lang="en-GB" sz="2000"/>
            </a:p>
          </p:txBody>
        </p:sp>
      </p:grpSp>
      <p:sp>
        <p:nvSpPr>
          <p:cNvPr id="594948" name="Oval 4"/>
          <p:cNvSpPr>
            <a:spLocks noChangeArrowheads="1"/>
          </p:cNvSpPr>
          <p:nvPr/>
        </p:nvSpPr>
        <p:spPr bwMode="auto">
          <a:xfrm>
            <a:off x="0" y="152400"/>
            <a:ext cx="9144000" cy="3213100"/>
          </a:xfrm>
          <a:prstGeom prst="ellips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94949" name="Oval 5"/>
          <p:cNvSpPr>
            <a:spLocks noChangeArrowheads="1"/>
          </p:cNvSpPr>
          <p:nvPr/>
        </p:nvSpPr>
        <p:spPr bwMode="auto">
          <a:xfrm>
            <a:off x="0" y="3048000"/>
            <a:ext cx="9144000" cy="3352800"/>
          </a:xfrm>
          <a:prstGeom prst="ellipse">
            <a:avLst/>
          </a:prstGeom>
          <a:noFill/>
          <a:ln w="762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pic>
        <p:nvPicPr>
          <p:cNvPr id="15367" name="Picture 8" descr="j01875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2133600"/>
            <a:ext cx="1544638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8" name="Group 12"/>
          <p:cNvGrpSpPr>
            <a:grpSpLocks/>
          </p:cNvGrpSpPr>
          <p:nvPr/>
        </p:nvGrpSpPr>
        <p:grpSpPr bwMode="auto">
          <a:xfrm>
            <a:off x="0" y="6248400"/>
            <a:ext cx="9144000" cy="547688"/>
            <a:chOff x="0" y="3936"/>
            <a:chExt cx="5760" cy="345"/>
          </a:xfrm>
        </p:grpSpPr>
        <p:sp>
          <p:nvSpPr>
            <p:cNvPr id="15372" name="Text Box 13"/>
            <p:cNvSpPr txBox="1">
              <a:spLocks noChangeArrowheads="1"/>
            </p:cNvSpPr>
            <p:nvPr/>
          </p:nvSpPr>
          <p:spPr bwMode="auto">
            <a:xfrm>
              <a:off x="192" y="3936"/>
              <a:ext cx="14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/>
            </a:p>
          </p:txBody>
        </p:sp>
        <p:sp>
          <p:nvSpPr>
            <p:cNvPr id="15373" name="Text Box 14"/>
            <p:cNvSpPr txBox="1">
              <a:spLocks noChangeArrowheads="1"/>
            </p:cNvSpPr>
            <p:nvPr/>
          </p:nvSpPr>
          <p:spPr bwMode="auto">
            <a:xfrm>
              <a:off x="0" y="4089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400"/>
                <a:t>Adaptado de la </a:t>
              </a:r>
              <a:r>
                <a:rPr lang="es-ES" sz="1400">
                  <a:hlinkClick r:id="rId4"/>
                </a:rPr>
                <a:t>ppt </a:t>
              </a:r>
              <a:r>
                <a:rPr lang="es-ES" sz="1400"/>
                <a:t>de la Dra. Canny Bellido Universidad de Puerto Rico Mayagüez</a:t>
              </a:r>
              <a:endParaRPr lang="en-GB" sz="1400"/>
            </a:p>
          </p:txBody>
        </p:sp>
      </p:grpSp>
      <p:sp>
        <p:nvSpPr>
          <p:cNvPr id="15369" name="Text Box 15"/>
          <p:cNvSpPr txBox="1">
            <a:spLocks noChangeArrowheads="1"/>
          </p:cNvSpPr>
          <p:nvPr/>
        </p:nvSpPr>
        <p:spPr bwMode="auto">
          <a:xfrm>
            <a:off x="609600" y="3429000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594951" name="Text Box 7"/>
          <p:cNvSpPr txBox="1">
            <a:spLocks noChangeArrowheads="1"/>
          </p:cNvSpPr>
          <p:nvPr/>
        </p:nvSpPr>
        <p:spPr bwMode="auto">
          <a:xfrm>
            <a:off x="3048000" y="1828800"/>
            <a:ext cx="2727325" cy="1373188"/>
          </a:xfrm>
          <a:prstGeom prst="rect">
            <a:avLst/>
          </a:prstGeom>
          <a:solidFill>
            <a:srgbClr val="3674C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2800" b="1"/>
          </a:p>
          <a:p>
            <a:pPr algn="ctr"/>
            <a:r>
              <a:rPr lang="es-ES" sz="2800" b="1"/>
              <a:t>Alto nivel</a:t>
            </a:r>
          </a:p>
          <a:p>
            <a:pPr algn="ctr"/>
            <a:endParaRPr lang="en-US" sz="2800" b="1"/>
          </a:p>
        </p:txBody>
      </p:sp>
      <p:sp>
        <p:nvSpPr>
          <p:cNvPr id="594950" name="Text Box 6"/>
          <p:cNvSpPr txBox="1">
            <a:spLocks noChangeArrowheads="1"/>
          </p:cNvSpPr>
          <p:nvPr/>
        </p:nvSpPr>
        <p:spPr bwMode="auto">
          <a:xfrm>
            <a:off x="3124200" y="3505200"/>
            <a:ext cx="2665413" cy="1373188"/>
          </a:xfrm>
          <a:prstGeom prst="rect">
            <a:avLst/>
          </a:prstGeom>
          <a:solidFill>
            <a:schemeClr val="accent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2800" b="1"/>
          </a:p>
          <a:p>
            <a:pPr algn="ctr"/>
            <a:r>
              <a:rPr lang="es-ES" sz="2800" b="1"/>
              <a:t>Bajo nivel</a:t>
            </a:r>
          </a:p>
          <a:p>
            <a:pPr algn="ctr"/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948" grpId="0" animBg="1"/>
      <p:bldP spid="594949" grpId="0" animBg="1"/>
      <p:bldP spid="594951" grpId="0" animBg="1" autoUpdateAnimBg="0"/>
      <p:bldP spid="59495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16387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AF943F3-02D8-427E-BCB0-A36FD30B7AF4}" type="slidenum">
              <a:rPr lang="en-US"/>
              <a:pPr/>
              <a:t>14</a:t>
            </a:fld>
            <a:endParaRPr lang="en-US"/>
          </a:p>
        </p:txBody>
      </p:sp>
      <p:graphicFrame>
        <p:nvGraphicFramePr>
          <p:cNvPr id="592964" name="Group 68"/>
          <p:cNvGraphicFramePr>
            <a:graphicFrameLocks noGrp="1"/>
          </p:cNvGraphicFramePr>
          <p:nvPr/>
        </p:nvGraphicFramePr>
        <p:xfrm>
          <a:off x="457200" y="1752600"/>
          <a:ext cx="8229600" cy="3931920"/>
        </p:xfrm>
        <a:graphic>
          <a:graphicData uri="http://schemas.openxmlformats.org/drawingml/2006/table">
            <a:tbl>
              <a:tblPr/>
              <a:tblGrid>
                <a:gridCol w="1676400"/>
                <a:gridCol w="1447800"/>
                <a:gridCol w="1295400"/>
                <a:gridCol w="1295400"/>
                <a:gridCol w="1295400"/>
                <a:gridCol w="12192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CONOCER </a:t>
                      </a:r>
                      <a:b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Recoger información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COMPRENDER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Confirmación Aplicación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APLICAR </a:t>
                      </a:r>
                      <a:b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</a:b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Hacer uso del Conocimiento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ANALIZAR</a:t>
                      </a:r>
                      <a:b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Dividir, Desglosar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74C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EVALUAR </a:t>
                      </a:r>
                      <a:b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Juzgar el resultado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74C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CREAR </a:t>
                      </a:r>
                      <a:b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/>
                      </a:r>
                      <a:b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Reunir, Incorporar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74C6">
                        <a:alpha val="50000"/>
                      </a:srgbClr>
                    </a:solidFill>
                  </a:tcPr>
                </a:tc>
              </a:tr>
              <a:tr h="2395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recuerda y reconoce información e ideas además de principios aproximadamente en misma forma en que los aprendió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esclarece, comprende, o interpreta información en base a conocimiento previo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selecciona, transfiere, y utiliza datos y principios para completar una tarea o solucionar un problema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diferencia, clasifica, y relaciona las conjeturas, hipótesis, evidencias, o estructuras de una pregunta o aseveración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valora, evalúa o critica en base a estándares y criterios específicos.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genera, integra y combina ideas en un producto, plan o propuesta nuevos para él o ella.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1" name="Rectangle 32"/>
          <p:cNvSpPr>
            <a:spLocks noChangeArrowheads="1"/>
          </p:cNvSpPr>
          <p:nvPr/>
        </p:nvSpPr>
        <p:spPr bwMode="auto">
          <a:xfrm>
            <a:off x="685800" y="381000"/>
            <a:ext cx="7162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2800" b="1">
                <a:solidFill>
                  <a:schemeClr val="tx2"/>
                </a:solidFill>
              </a:rPr>
              <a:t>Qué hace el alumno</a:t>
            </a:r>
            <a:endParaRPr lang="es-ES_tradnl" sz="2800" b="1">
              <a:solidFill>
                <a:schemeClr val="tx2"/>
              </a:solidFill>
            </a:endParaRPr>
          </a:p>
        </p:txBody>
      </p:sp>
      <p:grpSp>
        <p:nvGrpSpPr>
          <p:cNvPr id="16412" name="Group 64"/>
          <p:cNvGrpSpPr>
            <a:grpSpLocks/>
          </p:cNvGrpSpPr>
          <p:nvPr/>
        </p:nvGrpSpPr>
        <p:grpSpPr bwMode="auto">
          <a:xfrm>
            <a:off x="0" y="6248400"/>
            <a:ext cx="9144000" cy="547688"/>
            <a:chOff x="0" y="3936"/>
            <a:chExt cx="5760" cy="345"/>
          </a:xfrm>
        </p:grpSpPr>
        <p:sp>
          <p:nvSpPr>
            <p:cNvPr id="16413" name="Text Box 65"/>
            <p:cNvSpPr txBox="1">
              <a:spLocks noChangeArrowheads="1"/>
            </p:cNvSpPr>
            <p:nvPr/>
          </p:nvSpPr>
          <p:spPr bwMode="auto">
            <a:xfrm>
              <a:off x="192" y="3936"/>
              <a:ext cx="14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/>
            </a:p>
          </p:txBody>
        </p:sp>
        <p:sp>
          <p:nvSpPr>
            <p:cNvPr id="16414" name="Text Box 66"/>
            <p:cNvSpPr txBox="1">
              <a:spLocks noChangeArrowheads="1"/>
            </p:cNvSpPr>
            <p:nvPr/>
          </p:nvSpPr>
          <p:spPr bwMode="auto">
            <a:xfrm>
              <a:off x="0" y="4089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400"/>
                <a:t>Adaptado de la </a:t>
              </a:r>
              <a:r>
                <a:rPr lang="es-ES" sz="1400">
                  <a:hlinkClick r:id="rId3"/>
                </a:rPr>
                <a:t>ppt </a:t>
              </a:r>
              <a:r>
                <a:rPr lang="es-ES" sz="1400"/>
                <a:t>de la Dra. Canny Bellido Universidad de Puerto Rico Mayagüez</a:t>
              </a:r>
              <a:endParaRPr lang="en-GB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17411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FD13613-F8CB-48F5-BEA0-DA75303A6678}" type="slidenum">
              <a:rPr lang="en-US"/>
              <a:pPr/>
              <a:t>15</a:t>
            </a:fld>
            <a:endParaRPr lang="en-US"/>
          </a:p>
        </p:txBody>
      </p:sp>
      <p:graphicFrame>
        <p:nvGraphicFramePr>
          <p:cNvPr id="586798" name="Group 46"/>
          <p:cNvGraphicFramePr>
            <a:graphicFrameLocks noGrp="1"/>
          </p:cNvGraphicFramePr>
          <p:nvPr/>
        </p:nvGraphicFramePr>
        <p:xfrm>
          <a:off x="685800" y="2209800"/>
          <a:ext cx="7162800" cy="4038600"/>
        </p:xfrm>
        <a:graphic>
          <a:graphicData uri="http://schemas.openxmlformats.org/drawingml/2006/table">
            <a:tbl>
              <a:tblPr/>
              <a:tblGrid>
                <a:gridCol w="2362200"/>
                <a:gridCol w="2514600"/>
                <a:gridCol w="2286000"/>
              </a:tblGrid>
              <a:tr h="403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define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lista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rotula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nombra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identifica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repite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qui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mpus Sans ITC"/>
                        </a:rPr>
                        <a:t>é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qu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mpus Sans ITC"/>
                        </a:rPr>
                        <a:t>é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cu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mpus Sans ITC"/>
                        </a:rPr>
                        <a:t>á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ndo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d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mpus Sans ITC"/>
                        </a:rPr>
                        <a:t>ó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nde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cuenta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describe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recoge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examina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tabula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cita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predice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asocia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estima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diferencia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extiende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resume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describe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interpreta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discute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extiende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contrasta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distingue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explica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parafrasea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ilustra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compara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aplica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completa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ilustra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muestra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examina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modifica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relata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cambia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clasifica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experimenta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descubre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usa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computa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resuelve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construye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calcula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mpus Sans ITC"/>
                        </a:rPr>
                        <a:t>      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mpus Sans ITC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6802" name="Group 50"/>
          <p:cNvGraphicFramePr>
            <a:graphicFrameLocks noGrp="1"/>
          </p:cNvGraphicFramePr>
          <p:nvPr/>
        </p:nvGraphicFramePr>
        <p:xfrm>
          <a:off x="685800" y="1143000"/>
          <a:ext cx="7164388" cy="1066800"/>
        </p:xfrm>
        <a:graphic>
          <a:graphicData uri="http://schemas.openxmlformats.org/drawingml/2006/table">
            <a:tbl>
              <a:tblPr/>
              <a:tblGrid>
                <a:gridCol w="2376488"/>
                <a:gridCol w="2520950"/>
                <a:gridCol w="2266950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CONOCER </a:t>
                      </a:r>
                      <a:b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Recoger Información</a:t>
                      </a:r>
                    </a:p>
                  </a:txBody>
                  <a:tcPr anchor="ctr" anchorCtr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COMPRENDER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Confirmar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explicar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APLICAR </a:t>
                      </a:r>
                      <a:b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Hacer uso del conocimiento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7432" name="Group 40"/>
          <p:cNvGrpSpPr>
            <a:grpSpLocks/>
          </p:cNvGrpSpPr>
          <p:nvPr/>
        </p:nvGrpSpPr>
        <p:grpSpPr bwMode="auto">
          <a:xfrm>
            <a:off x="0" y="6248400"/>
            <a:ext cx="9144000" cy="547688"/>
            <a:chOff x="0" y="3936"/>
            <a:chExt cx="5760" cy="345"/>
          </a:xfrm>
        </p:grpSpPr>
        <p:sp>
          <p:nvSpPr>
            <p:cNvPr id="17434" name="Text Box 41"/>
            <p:cNvSpPr txBox="1">
              <a:spLocks noChangeArrowheads="1"/>
            </p:cNvSpPr>
            <p:nvPr/>
          </p:nvSpPr>
          <p:spPr bwMode="auto">
            <a:xfrm>
              <a:off x="192" y="3936"/>
              <a:ext cx="14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/>
            </a:p>
          </p:txBody>
        </p:sp>
        <p:sp>
          <p:nvSpPr>
            <p:cNvPr id="17435" name="Text Box 42"/>
            <p:cNvSpPr txBox="1">
              <a:spLocks noChangeArrowheads="1"/>
            </p:cNvSpPr>
            <p:nvPr/>
          </p:nvSpPr>
          <p:spPr bwMode="auto">
            <a:xfrm>
              <a:off x="0" y="4089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400"/>
                <a:t>Adaptado de la </a:t>
              </a:r>
              <a:r>
                <a:rPr lang="es-ES" sz="1400">
                  <a:hlinkClick r:id="rId3"/>
                </a:rPr>
                <a:t>ppt </a:t>
              </a:r>
              <a:r>
                <a:rPr lang="es-ES" sz="1400"/>
                <a:t>de la Dra. Canny Bellido Universidad de Puerto Rico Mayagüez</a:t>
              </a:r>
              <a:endParaRPr lang="en-GB" sz="1400"/>
            </a:p>
          </p:txBody>
        </p:sp>
      </p:grpSp>
      <p:sp>
        <p:nvSpPr>
          <p:cNvPr id="17433" name="Rectangle 48"/>
          <p:cNvSpPr>
            <a:spLocks noChangeArrowheads="1"/>
          </p:cNvSpPr>
          <p:nvPr/>
        </p:nvSpPr>
        <p:spPr bwMode="auto">
          <a:xfrm>
            <a:off x="381000" y="0"/>
            <a:ext cx="7162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2800" b="1">
                <a:solidFill>
                  <a:schemeClr val="tx2"/>
                </a:solidFill>
              </a:rPr>
              <a:t>Verbos Asociados a las Categorías</a:t>
            </a:r>
            <a:endParaRPr lang="es-ES_tradnl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18435" name="2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E17FEA3-ACEB-41F5-92F9-D1236259B204}" type="slidenum">
              <a:rPr lang="en-US"/>
              <a:pPr/>
              <a:t>16</a:t>
            </a:fld>
            <a:endParaRPr lang="en-US"/>
          </a:p>
        </p:txBody>
      </p:sp>
      <p:graphicFrame>
        <p:nvGraphicFramePr>
          <p:cNvPr id="588841" name="Group 41"/>
          <p:cNvGraphicFramePr>
            <a:graphicFrameLocks noGrp="1"/>
          </p:cNvGraphicFramePr>
          <p:nvPr/>
        </p:nvGraphicFramePr>
        <p:xfrm>
          <a:off x="762000" y="2514600"/>
          <a:ext cx="7162800" cy="3756025"/>
        </p:xfrm>
        <a:graphic>
          <a:graphicData uri="http://schemas.openxmlformats.org/drawingml/2006/table">
            <a:tbl>
              <a:tblPr/>
              <a:tblGrid>
                <a:gridCol w="2232025"/>
                <a:gridCol w="2447925"/>
                <a:gridCol w="2482850"/>
              </a:tblGrid>
              <a:tr h="3756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separa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ordena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explica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conecta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divide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compara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selecciona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explica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infiere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arregla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clasifica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analiza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categoriza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compara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contrasta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decide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establece gradaci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mpus Sans ITC"/>
                        </a:rPr>
                        <a:t>ó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prueba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mide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juzga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explica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valora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critica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justifica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apoya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convence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concluye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selecciona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predice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argumenta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-combina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integra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reordena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planea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inventa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qu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mpus Sans ITC"/>
                        </a:rPr>
                        <a:t>é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pasa si?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prepara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generaliza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compone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modifica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dise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mpus Sans ITC"/>
                        </a:rPr>
                        <a:t>ñ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plantea hip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mpus Sans ITC"/>
                        </a:rPr>
                        <a:t>ó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tesis 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inventa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desarrolla</a:t>
                      </a:r>
                      <a:b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reescribe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mpus Sans ITC"/>
                        </a:rPr>
                        <a:t>    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empus Sans ITC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8843" name="Group 43"/>
          <p:cNvGraphicFramePr>
            <a:graphicFrameLocks noGrp="1"/>
          </p:cNvGraphicFramePr>
          <p:nvPr/>
        </p:nvGraphicFramePr>
        <p:xfrm>
          <a:off x="762000" y="1447800"/>
          <a:ext cx="7164388" cy="1095375"/>
        </p:xfrm>
        <a:graphic>
          <a:graphicData uri="http://schemas.openxmlformats.org/drawingml/2006/table">
            <a:tbl>
              <a:tblPr/>
              <a:tblGrid>
                <a:gridCol w="2232025"/>
                <a:gridCol w="2438400"/>
                <a:gridCol w="2493963"/>
              </a:tblGrid>
              <a:tr h="1095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ANÁLIZAR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(orden superior) Dividir, Desglosar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74C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EVALUAR</a:t>
                      </a:r>
                      <a:b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(orden superior) Juzgar el resultado</a:t>
                      </a:r>
                    </a:p>
                  </a:txBody>
                  <a:tcPr anchor="ctr" anchorCtr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74C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CREAR </a:t>
                      </a:r>
                      <a:b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(orden superior) Reunir, Incorporar</a:t>
                      </a:r>
                    </a:p>
                  </a:txBody>
                  <a:tcPr anchor="ctr" anchorCtr="1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74C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8456" name="Group 35"/>
          <p:cNvGrpSpPr>
            <a:grpSpLocks/>
          </p:cNvGrpSpPr>
          <p:nvPr/>
        </p:nvGrpSpPr>
        <p:grpSpPr bwMode="auto">
          <a:xfrm>
            <a:off x="0" y="6248400"/>
            <a:ext cx="9144000" cy="547688"/>
            <a:chOff x="0" y="3936"/>
            <a:chExt cx="5760" cy="345"/>
          </a:xfrm>
        </p:grpSpPr>
        <p:sp>
          <p:nvSpPr>
            <p:cNvPr id="18458" name="Text Box 36"/>
            <p:cNvSpPr txBox="1">
              <a:spLocks noChangeArrowheads="1"/>
            </p:cNvSpPr>
            <p:nvPr/>
          </p:nvSpPr>
          <p:spPr bwMode="auto">
            <a:xfrm>
              <a:off x="192" y="3936"/>
              <a:ext cx="14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/>
            </a:p>
          </p:txBody>
        </p:sp>
        <p:sp>
          <p:nvSpPr>
            <p:cNvPr id="18459" name="Text Box 37"/>
            <p:cNvSpPr txBox="1">
              <a:spLocks noChangeArrowheads="1"/>
            </p:cNvSpPr>
            <p:nvPr/>
          </p:nvSpPr>
          <p:spPr bwMode="auto">
            <a:xfrm>
              <a:off x="0" y="4089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400"/>
                <a:t>Adaptado de la </a:t>
              </a:r>
              <a:r>
                <a:rPr lang="es-ES" sz="1400">
                  <a:hlinkClick r:id="rId3"/>
                </a:rPr>
                <a:t>ppt </a:t>
              </a:r>
              <a:r>
                <a:rPr lang="es-ES" sz="1400"/>
                <a:t>de la Dra. Canny Bellido Universidad de Puerto Rico Mayagüez</a:t>
              </a:r>
              <a:endParaRPr lang="en-GB" sz="1400"/>
            </a:p>
          </p:txBody>
        </p:sp>
      </p:grpSp>
      <p:sp>
        <p:nvSpPr>
          <p:cNvPr id="18457" name="Rectangle 42"/>
          <p:cNvSpPr>
            <a:spLocks noChangeArrowheads="1"/>
          </p:cNvSpPr>
          <p:nvPr/>
        </p:nvSpPr>
        <p:spPr bwMode="auto">
          <a:xfrm>
            <a:off x="685800" y="228600"/>
            <a:ext cx="7162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2800" b="1">
                <a:solidFill>
                  <a:schemeClr val="tx2"/>
                </a:solidFill>
              </a:rPr>
              <a:t>Verbos Asociados a las Categorías</a:t>
            </a:r>
            <a:endParaRPr lang="es-ES_tradnl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1945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E90C180-1970-4C1F-BB6C-8A3ACC88A180}" type="slidenum">
              <a:rPr lang="en-US"/>
              <a:pPr/>
              <a:t>17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es-ES_tradnl" smtClean="0">
                <a:cs typeface="Times New Roman" pitchFamily="18" charset="0"/>
              </a:rPr>
              <a:t>Cómo aumentar la complejidad cognitiva</a:t>
            </a:r>
            <a:endParaRPr lang="en-GB" smtClean="0">
              <a:cs typeface="Times New Roman" pitchFamily="18" charset="0"/>
            </a:endParaRPr>
          </a:p>
        </p:txBody>
      </p:sp>
      <p:sp>
        <p:nvSpPr>
          <p:cNvPr id="19461" name="Rectangle 4"/>
          <p:cNvSpPr>
            <a:spLocks noChangeArrowheads="1"/>
          </p:cNvSpPr>
          <p:nvPr>
            <p:ph type="body" idx="1"/>
          </p:nvPr>
        </p:nvSpPr>
        <p:spPr>
          <a:xfrm>
            <a:off x="381000" y="1905000"/>
            <a:ext cx="8229600" cy="4411663"/>
          </a:xfrm>
        </p:spPr>
        <p:txBody>
          <a:bodyPr/>
          <a:lstStyle/>
          <a:p>
            <a:pPr marL="935038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 Incrementando el </a:t>
            </a:r>
            <a:r>
              <a:rPr lang="en-US" smtClean="0">
                <a:solidFill>
                  <a:srgbClr val="FF0000"/>
                </a:solidFill>
              </a:rPr>
              <a:t>número </a:t>
            </a:r>
            <a:r>
              <a:rPr lang="en-US" smtClean="0"/>
              <a:t>de piezas de información </a:t>
            </a:r>
          </a:p>
          <a:p>
            <a:pPr marL="935038" indent="-533400" eaLnBrk="1" hangingPunct="1">
              <a:buFont typeface="Wingdings" pitchFamily="2" charset="2"/>
              <a:buNone/>
            </a:pP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marL="935038" indent="-533400" eaLnBrk="1" hangingPunct="1">
              <a:buFont typeface="Wingdings" pitchFamily="2" charset="2"/>
              <a:buNone/>
            </a:pPr>
            <a:endParaRPr lang="en-US" smtClean="0"/>
          </a:p>
          <a:p>
            <a:pPr marL="935038" indent="-533400" eaLnBrk="1" hangingPunct="1">
              <a:buFont typeface="Wingdings" pitchFamily="2" charset="2"/>
              <a:buNone/>
            </a:pPr>
            <a:endParaRPr lang="en-US" smtClean="0"/>
          </a:p>
          <a:p>
            <a:pPr marL="935038" indent="-533400" eaLnBrk="1" hangingPunct="1">
              <a:buFont typeface="Wingdings" pitchFamily="2" charset="2"/>
              <a:buNone/>
            </a:pPr>
            <a:r>
              <a:rPr lang="en-US" sz="2000" smtClean="0"/>
              <a:t>Ejemplo: es más complejo elegir cuál es el mejor entre 10 que entre 2 cantantes.</a:t>
            </a:r>
          </a:p>
          <a:p>
            <a:pPr marL="935038" indent="-533400" eaLnBrk="1" hangingPunct="1">
              <a:buFont typeface="Wingdings" pitchFamily="2" charset="2"/>
              <a:buNone/>
            </a:pPr>
            <a:endParaRPr lang="en-US" sz="2400" smtClean="0"/>
          </a:p>
        </p:txBody>
      </p:sp>
      <p:grpSp>
        <p:nvGrpSpPr>
          <p:cNvPr id="19462" name="Group 14"/>
          <p:cNvGrpSpPr>
            <a:grpSpLocks/>
          </p:cNvGrpSpPr>
          <p:nvPr/>
        </p:nvGrpSpPr>
        <p:grpSpPr bwMode="auto">
          <a:xfrm>
            <a:off x="1905000" y="3048000"/>
            <a:ext cx="3911600" cy="939800"/>
            <a:chOff x="624" y="2496"/>
            <a:chExt cx="2464" cy="592"/>
          </a:xfrm>
        </p:grpSpPr>
        <p:sp>
          <p:nvSpPr>
            <p:cNvPr id="19466" name="Oval 5"/>
            <p:cNvSpPr>
              <a:spLocks noChangeArrowheads="1"/>
            </p:cNvSpPr>
            <p:nvPr/>
          </p:nvSpPr>
          <p:spPr bwMode="auto">
            <a:xfrm>
              <a:off x="912" y="2784"/>
              <a:ext cx="160" cy="160"/>
            </a:xfrm>
            <a:prstGeom prst="ellipse">
              <a:avLst/>
            </a:prstGeom>
            <a:solidFill>
              <a:schemeClr val="accent1">
                <a:alpha val="61960"/>
              </a:schemeClr>
            </a:solidFill>
            <a:ln w="25400">
              <a:solidFill>
                <a:srgbClr val="63A0C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67" name="Oval 6"/>
            <p:cNvSpPr>
              <a:spLocks noChangeArrowheads="1"/>
            </p:cNvSpPr>
            <p:nvPr/>
          </p:nvSpPr>
          <p:spPr bwMode="auto">
            <a:xfrm>
              <a:off x="2592" y="2832"/>
              <a:ext cx="160" cy="160"/>
            </a:xfrm>
            <a:prstGeom prst="ellipse">
              <a:avLst/>
            </a:prstGeom>
            <a:solidFill>
              <a:schemeClr val="accent1">
                <a:alpha val="61960"/>
              </a:schemeClr>
            </a:solidFill>
            <a:ln w="25400">
              <a:solidFill>
                <a:srgbClr val="63A0C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68" name="Oval 7"/>
            <p:cNvSpPr>
              <a:spLocks noChangeArrowheads="1"/>
            </p:cNvSpPr>
            <p:nvPr/>
          </p:nvSpPr>
          <p:spPr bwMode="auto">
            <a:xfrm>
              <a:off x="2448" y="2640"/>
              <a:ext cx="160" cy="160"/>
            </a:xfrm>
            <a:prstGeom prst="ellipse">
              <a:avLst/>
            </a:prstGeom>
            <a:solidFill>
              <a:schemeClr val="accent1">
                <a:alpha val="61960"/>
              </a:schemeClr>
            </a:solidFill>
            <a:ln w="25400">
              <a:solidFill>
                <a:srgbClr val="63A0C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69" name="Oval 8"/>
            <p:cNvSpPr>
              <a:spLocks noChangeArrowheads="1"/>
            </p:cNvSpPr>
            <p:nvPr/>
          </p:nvSpPr>
          <p:spPr bwMode="auto">
            <a:xfrm>
              <a:off x="2928" y="2928"/>
              <a:ext cx="160" cy="160"/>
            </a:xfrm>
            <a:prstGeom prst="ellipse">
              <a:avLst/>
            </a:prstGeom>
            <a:solidFill>
              <a:schemeClr val="accent1">
                <a:alpha val="61960"/>
              </a:schemeClr>
            </a:solidFill>
            <a:ln w="25400">
              <a:solidFill>
                <a:srgbClr val="63A0C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70" name="Oval 9"/>
            <p:cNvSpPr>
              <a:spLocks noChangeArrowheads="1"/>
            </p:cNvSpPr>
            <p:nvPr/>
          </p:nvSpPr>
          <p:spPr bwMode="auto">
            <a:xfrm>
              <a:off x="2352" y="2880"/>
              <a:ext cx="160" cy="160"/>
            </a:xfrm>
            <a:prstGeom prst="ellipse">
              <a:avLst/>
            </a:prstGeom>
            <a:solidFill>
              <a:schemeClr val="accent1">
                <a:alpha val="61960"/>
              </a:schemeClr>
            </a:solidFill>
            <a:ln w="25400">
              <a:solidFill>
                <a:srgbClr val="63A0C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71" name="Oval 10"/>
            <p:cNvSpPr>
              <a:spLocks noChangeArrowheads="1"/>
            </p:cNvSpPr>
            <p:nvPr/>
          </p:nvSpPr>
          <p:spPr bwMode="auto">
            <a:xfrm>
              <a:off x="624" y="2880"/>
              <a:ext cx="160" cy="160"/>
            </a:xfrm>
            <a:prstGeom prst="ellipse">
              <a:avLst/>
            </a:prstGeom>
            <a:solidFill>
              <a:schemeClr val="accent1">
                <a:alpha val="61960"/>
              </a:schemeClr>
            </a:solidFill>
            <a:ln w="25400">
              <a:solidFill>
                <a:srgbClr val="63A0C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72" name="Oval 11"/>
            <p:cNvSpPr>
              <a:spLocks noChangeArrowheads="1"/>
            </p:cNvSpPr>
            <p:nvPr/>
          </p:nvSpPr>
          <p:spPr bwMode="auto">
            <a:xfrm>
              <a:off x="2832" y="2688"/>
              <a:ext cx="160" cy="160"/>
            </a:xfrm>
            <a:prstGeom prst="ellipse">
              <a:avLst/>
            </a:prstGeom>
            <a:solidFill>
              <a:schemeClr val="accent1">
                <a:alpha val="61960"/>
              </a:schemeClr>
            </a:solidFill>
            <a:ln w="25400">
              <a:solidFill>
                <a:srgbClr val="63A0C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73" name="Oval 12"/>
            <p:cNvSpPr>
              <a:spLocks noChangeArrowheads="1"/>
            </p:cNvSpPr>
            <p:nvPr/>
          </p:nvSpPr>
          <p:spPr bwMode="auto">
            <a:xfrm>
              <a:off x="2640" y="2496"/>
              <a:ext cx="160" cy="160"/>
            </a:xfrm>
            <a:prstGeom prst="ellipse">
              <a:avLst/>
            </a:prstGeom>
            <a:solidFill>
              <a:schemeClr val="accent1">
                <a:alpha val="61960"/>
              </a:schemeClr>
            </a:solidFill>
            <a:ln w="25400">
              <a:solidFill>
                <a:srgbClr val="63A0C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74" name="Line 13"/>
            <p:cNvSpPr>
              <a:spLocks noChangeShapeType="1"/>
            </p:cNvSpPr>
            <p:nvPr/>
          </p:nvSpPr>
          <p:spPr bwMode="auto">
            <a:xfrm>
              <a:off x="1104" y="2976"/>
              <a:ext cx="1152" cy="0"/>
            </a:xfrm>
            <a:prstGeom prst="line">
              <a:avLst/>
            </a:prstGeom>
            <a:noFill/>
            <a:ln w="9525">
              <a:solidFill>
                <a:srgbClr val="8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9463" name="Group 15"/>
          <p:cNvGrpSpPr>
            <a:grpSpLocks/>
          </p:cNvGrpSpPr>
          <p:nvPr/>
        </p:nvGrpSpPr>
        <p:grpSpPr bwMode="auto">
          <a:xfrm>
            <a:off x="0" y="6248400"/>
            <a:ext cx="9144000" cy="547688"/>
            <a:chOff x="0" y="3936"/>
            <a:chExt cx="5760" cy="345"/>
          </a:xfrm>
        </p:grpSpPr>
        <p:sp>
          <p:nvSpPr>
            <p:cNvPr id="19464" name="Text Box 16"/>
            <p:cNvSpPr txBox="1">
              <a:spLocks noChangeArrowheads="1"/>
            </p:cNvSpPr>
            <p:nvPr/>
          </p:nvSpPr>
          <p:spPr bwMode="auto">
            <a:xfrm>
              <a:off x="192" y="3936"/>
              <a:ext cx="14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/>
            </a:p>
          </p:txBody>
        </p:sp>
        <p:sp>
          <p:nvSpPr>
            <p:cNvPr id="19465" name="Text Box 17"/>
            <p:cNvSpPr txBox="1">
              <a:spLocks noChangeArrowheads="1"/>
            </p:cNvSpPr>
            <p:nvPr/>
          </p:nvSpPr>
          <p:spPr bwMode="auto">
            <a:xfrm>
              <a:off x="0" y="4089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400"/>
                <a:t>Adaptado de la </a:t>
              </a:r>
              <a:r>
                <a:rPr lang="es-ES" sz="1400">
                  <a:hlinkClick r:id="rId2"/>
                </a:rPr>
                <a:t>ppt </a:t>
              </a:r>
              <a:r>
                <a:rPr lang="es-ES" sz="1400"/>
                <a:t>de la Bernie Dodge de la Universidad de San Diego</a:t>
              </a:r>
              <a:endParaRPr lang="en-GB" sz="1400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2048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B27D14-5932-4F00-A47B-219CB68ECF55}" type="slidenum">
              <a:rPr lang="en-US"/>
              <a:pPr/>
              <a:t>18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es-ES_tradnl" smtClean="0">
                <a:cs typeface="Times New Roman" pitchFamily="18" charset="0"/>
              </a:rPr>
              <a:t>Cómo aumentar la complejidad cognitiva</a:t>
            </a:r>
            <a:endParaRPr lang="en-GB" smtClean="0">
              <a:cs typeface="Times New Roman" pitchFamily="18" charset="0"/>
            </a:endParaRPr>
          </a:p>
        </p:txBody>
      </p:sp>
      <p:grpSp>
        <p:nvGrpSpPr>
          <p:cNvPr id="20485" name="Group 24"/>
          <p:cNvGrpSpPr>
            <a:grpSpLocks/>
          </p:cNvGrpSpPr>
          <p:nvPr/>
        </p:nvGrpSpPr>
        <p:grpSpPr bwMode="auto">
          <a:xfrm>
            <a:off x="381000" y="1905000"/>
            <a:ext cx="8229600" cy="4411663"/>
            <a:chOff x="240" y="1200"/>
            <a:chExt cx="5184" cy="2779"/>
          </a:xfrm>
        </p:grpSpPr>
        <p:sp>
          <p:nvSpPr>
            <p:cNvPr id="20489" name="Rectangle 3"/>
            <p:cNvSpPr>
              <a:spLocks noChangeArrowheads="1"/>
            </p:cNvSpPr>
            <p:nvPr/>
          </p:nvSpPr>
          <p:spPr bwMode="auto">
            <a:xfrm>
              <a:off x="240" y="1200"/>
              <a:ext cx="5184" cy="2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935038" indent="-5334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AutoNum type="arabicPeriod" startAt="2"/>
              </a:pPr>
              <a:r>
                <a:rPr lang="en-US" sz="2800"/>
                <a:t> Aumentando la </a:t>
              </a:r>
              <a:r>
                <a:rPr lang="en-US" sz="2800">
                  <a:solidFill>
                    <a:srgbClr val="FF0000"/>
                  </a:solidFill>
                </a:rPr>
                <a:t>variedad</a:t>
              </a:r>
              <a:r>
                <a:rPr lang="en-US" sz="2800"/>
                <a:t> de la información </a:t>
              </a:r>
            </a:p>
            <a:p>
              <a:pPr marL="935038" indent="-5334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</a:pPr>
              <a:r>
                <a:rPr lang="en-US" sz="2800"/>
                <a:t/>
              </a:r>
              <a:br>
                <a:rPr lang="en-US" sz="2800"/>
              </a:br>
              <a:endParaRPr lang="en-US" sz="2800"/>
            </a:p>
            <a:p>
              <a:pPr marL="935038" indent="-5334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</a:pPr>
              <a:endParaRPr lang="en-US" sz="2800"/>
            </a:p>
            <a:p>
              <a:pPr marL="935038" indent="-5334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</a:pPr>
              <a:endParaRPr lang="en-US" sz="2800"/>
            </a:p>
            <a:p>
              <a:pPr marL="935038" indent="-5334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</a:pPr>
              <a:r>
                <a:rPr lang="en-US" sz="2000"/>
                <a:t>Ejemplo: es más complejo entender qué está ocurriendo si lees el País, ves la CNN y la BBC, y lees 5 blogs politicos, que si sólo ves la BBC.</a:t>
              </a:r>
            </a:p>
            <a:p>
              <a:pPr marL="935038" indent="-5334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</a:pPr>
              <a:r>
                <a:rPr lang="en-US" sz="2400"/>
                <a:t>.</a:t>
              </a:r>
            </a:p>
            <a:p>
              <a:pPr marL="935038" indent="-5334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</a:pPr>
              <a:endParaRPr lang="en-US" sz="2400"/>
            </a:p>
          </p:txBody>
        </p:sp>
        <p:grpSp>
          <p:nvGrpSpPr>
            <p:cNvPr id="20490" name="Group 17"/>
            <p:cNvGrpSpPr>
              <a:grpSpLocks/>
            </p:cNvGrpSpPr>
            <p:nvPr/>
          </p:nvGrpSpPr>
          <p:grpSpPr bwMode="auto">
            <a:xfrm>
              <a:off x="3024" y="1728"/>
              <a:ext cx="1760" cy="592"/>
              <a:chOff x="1256" y="3912"/>
              <a:chExt cx="1760" cy="592"/>
            </a:xfrm>
          </p:grpSpPr>
          <p:sp>
            <p:nvSpPr>
              <p:cNvPr id="20493" name="Oval 18"/>
              <p:cNvSpPr>
                <a:spLocks noChangeArrowheads="1"/>
              </p:cNvSpPr>
              <p:nvPr/>
            </p:nvSpPr>
            <p:spPr bwMode="auto">
              <a:xfrm>
                <a:off x="2216" y="4000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494" name="Rectangle 19"/>
              <p:cNvSpPr>
                <a:spLocks noChangeArrowheads="1"/>
              </p:cNvSpPr>
              <p:nvPr/>
            </p:nvSpPr>
            <p:spPr bwMode="auto">
              <a:xfrm>
                <a:off x="1256" y="3952"/>
                <a:ext cx="296" cy="256"/>
              </a:xfrm>
              <a:prstGeom prst="rect">
                <a:avLst/>
              </a:prstGeom>
              <a:gradFill rotWithShape="0">
                <a:gsLst>
                  <a:gs pos="0">
                    <a:srgbClr val="008080"/>
                  </a:gs>
                  <a:gs pos="100000">
                    <a:srgbClr val="800080"/>
                  </a:gs>
                </a:gsLst>
                <a:lin ang="17880000" scaled="1"/>
              </a:gradFill>
              <a:ln w="25400">
                <a:solidFill>
                  <a:srgbClr val="63A0C9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495" name="AutoShape 20"/>
              <p:cNvSpPr>
                <a:spLocks noChangeArrowheads="1"/>
              </p:cNvSpPr>
              <p:nvPr/>
            </p:nvSpPr>
            <p:spPr bwMode="auto">
              <a:xfrm>
                <a:off x="1752" y="3968"/>
                <a:ext cx="296" cy="5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25400">
                <a:solidFill>
                  <a:srgbClr val="63A0C9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496" name="AutoShape 21"/>
              <p:cNvSpPr>
                <a:spLocks noChangeArrowheads="1"/>
              </p:cNvSpPr>
              <p:nvPr/>
            </p:nvSpPr>
            <p:spPr bwMode="auto">
              <a:xfrm>
                <a:off x="2520" y="3912"/>
                <a:ext cx="496" cy="464"/>
              </a:xfrm>
              <a:prstGeom prst="diamond">
                <a:avLst/>
              </a:prstGeom>
              <a:solidFill>
                <a:srgbClr val="FFFF00"/>
              </a:solidFill>
              <a:ln w="25400">
                <a:solidFill>
                  <a:srgbClr val="63A0C9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0491" name="Oval 22"/>
            <p:cNvSpPr>
              <a:spLocks noChangeArrowheads="1"/>
            </p:cNvSpPr>
            <p:nvPr/>
          </p:nvSpPr>
          <p:spPr bwMode="auto">
            <a:xfrm>
              <a:off x="1104" y="1872"/>
              <a:ext cx="160" cy="160"/>
            </a:xfrm>
            <a:prstGeom prst="ellipse">
              <a:avLst/>
            </a:prstGeom>
            <a:solidFill>
              <a:schemeClr val="accent1">
                <a:alpha val="61960"/>
              </a:schemeClr>
            </a:solidFill>
            <a:ln w="25400">
              <a:solidFill>
                <a:srgbClr val="63A0C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92" name="Line 23"/>
            <p:cNvSpPr>
              <a:spLocks noChangeShapeType="1"/>
            </p:cNvSpPr>
            <p:nvPr/>
          </p:nvSpPr>
          <p:spPr bwMode="auto">
            <a:xfrm>
              <a:off x="1440" y="1968"/>
              <a:ext cx="1392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20486" name="Group 25"/>
          <p:cNvGrpSpPr>
            <a:grpSpLocks/>
          </p:cNvGrpSpPr>
          <p:nvPr/>
        </p:nvGrpSpPr>
        <p:grpSpPr bwMode="auto">
          <a:xfrm>
            <a:off x="0" y="6248400"/>
            <a:ext cx="9144000" cy="547688"/>
            <a:chOff x="0" y="3936"/>
            <a:chExt cx="5760" cy="345"/>
          </a:xfrm>
        </p:grpSpPr>
        <p:sp>
          <p:nvSpPr>
            <p:cNvPr id="20487" name="Text Box 26"/>
            <p:cNvSpPr txBox="1">
              <a:spLocks noChangeArrowheads="1"/>
            </p:cNvSpPr>
            <p:nvPr/>
          </p:nvSpPr>
          <p:spPr bwMode="auto">
            <a:xfrm>
              <a:off x="192" y="3936"/>
              <a:ext cx="14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/>
            </a:p>
          </p:txBody>
        </p:sp>
        <p:sp>
          <p:nvSpPr>
            <p:cNvPr id="20488" name="Text Box 27"/>
            <p:cNvSpPr txBox="1">
              <a:spLocks noChangeArrowheads="1"/>
            </p:cNvSpPr>
            <p:nvPr/>
          </p:nvSpPr>
          <p:spPr bwMode="auto">
            <a:xfrm>
              <a:off x="0" y="4089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400"/>
                <a:t>Adaptado de la </a:t>
              </a:r>
              <a:r>
                <a:rPr lang="es-ES" sz="1400">
                  <a:hlinkClick r:id="rId2"/>
                </a:rPr>
                <a:t>ppt </a:t>
              </a:r>
              <a:r>
                <a:rPr lang="es-ES" sz="1400"/>
                <a:t>de la Bernie Dodge de la Universidad de San Diego</a:t>
              </a:r>
              <a:endParaRPr lang="en-GB" sz="140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2150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3DDA215-87F9-441C-ADB7-54148E5914F2}" type="slidenum">
              <a:rPr lang="en-US"/>
              <a:pPr/>
              <a:t>19</a:t>
            </a:fld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es-ES_tradnl" smtClean="0">
                <a:cs typeface="Times New Roman" pitchFamily="18" charset="0"/>
              </a:rPr>
              <a:t>Cómo aumentar la complejidad cognitiva</a:t>
            </a:r>
            <a:endParaRPr lang="en-GB" smtClean="0">
              <a:cs typeface="Times New Roman" pitchFamily="18" charset="0"/>
            </a:endParaRPr>
          </a:p>
        </p:txBody>
      </p:sp>
      <p:sp>
        <p:nvSpPr>
          <p:cNvPr id="21509" name="Rectangle 3"/>
          <p:cNvSpPr>
            <a:spLocks noChangeArrowheads="1"/>
          </p:cNvSpPr>
          <p:nvPr>
            <p:ph type="body" idx="1"/>
          </p:nvPr>
        </p:nvSpPr>
        <p:spPr>
          <a:xfrm>
            <a:off x="381000" y="1905000"/>
            <a:ext cx="8229600" cy="4411663"/>
          </a:xfrm>
        </p:spPr>
        <p:txBody>
          <a:bodyPr/>
          <a:lstStyle/>
          <a:p>
            <a:pPr marL="935038" indent="-533400" eaLnBrk="1" hangingPunct="1">
              <a:buFont typeface="Wingdings" pitchFamily="2" charset="2"/>
              <a:buAutoNum type="arabicPeriod" startAt="3"/>
            </a:pPr>
            <a:r>
              <a:rPr lang="en-US" smtClean="0"/>
              <a:t> Aumentando el </a:t>
            </a:r>
            <a:r>
              <a:rPr lang="en-US" smtClean="0">
                <a:solidFill>
                  <a:srgbClr val="FF0000"/>
                </a:solidFill>
              </a:rPr>
              <a:t>numero de formas </a:t>
            </a:r>
            <a:r>
              <a:rPr lang="en-US" smtClean="0"/>
              <a:t>en que la información puede ser</a:t>
            </a:r>
            <a:r>
              <a:rPr lang="en-US" smtClean="0">
                <a:solidFill>
                  <a:srgbClr val="FF0000"/>
                </a:solidFill>
              </a:rPr>
              <a:t> organizada e interconectada 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marL="935038" indent="-533400" eaLnBrk="1" hangingPunct="1">
              <a:buFont typeface="Wingdings" pitchFamily="2" charset="2"/>
              <a:buNone/>
            </a:pPr>
            <a:endParaRPr lang="en-US" smtClean="0"/>
          </a:p>
          <a:p>
            <a:pPr marL="935038" indent="-533400" eaLnBrk="1" hangingPunct="1">
              <a:buFont typeface="Wingdings" pitchFamily="2" charset="2"/>
              <a:buNone/>
            </a:pPr>
            <a:endParaRPr lang="en-US" smtClean="0"/>
          </a:p>
          <a:p>
            <a:pPr marL="935038" indent="-533400" eaLnBrk="1" hangingPunct="1">
              <a:buFont typeface="Wingdings" pitchFamily="2" charset="2"/>
              <a:buNone/>
            </a:pPr>
            <a:endParaRPr lang="en-US" sz="2000" smtClean="0"/>
          </a:p>
          <a:p>
            <a:pPr marL="935038" indent="-533400" eaLnBrk="1" hangingPunct="1">
              <a:buFont typeface="Wingdings" pitchFamily="2" charset="2"/>
              <a:buNone/>
            </a:pPr>
            <a:r>
              <a:rPr lang="en-US" sz="2000" smtClean="0"/>
              <a:t>Ejemplo: es más complejo hacer un poema con la información obtenida sobre una persona que escribir un informe.</a:t>
            </a:r>
          </a:p>
          <a:p>
            <a:pPr marL="935038" indent="-533400" eaLnBrk="1" hangingPunct="1">
              <a:buFont typeface="Wingdings" pitchFamily="2" charset="2"/>
              <a:buNone/>
            </a:pPr>
            <a:endParaRPr lang="en-US" sz="2000" smtClean="0"/>
          </a:p>
        </p:txBody>
      </p:sp>
      <p:grpSp>
        <p:nvGrpSpPr>
          <p:cNvPr id="21510" name="Group 35"/>
          <p:cNvGrpSpPr>
            <a:grpSpLocks/>
          </p:cNvGrpSpPr>
          <p:nvPr/>
        </p:nvGrpSpPr>
        <p:grpSpPr bwMode="auto">
          <a:xfrm>
            <a:off x="1358900" y="3568700"/>
            <a:ext cx="6261100" cy="774700"/>
            <a:chOff x="624" y="2112"/>
            <a:chExt cx="3944" cy="488"/>
          </a:xfrm>
        </p:grpSpPr>
        <p:grpSp>
          <p:nvGrpSpPr>
            <p:cNvPr id="21514" name="Group 17"/>
            <p:cNvGrpSpPr>
              <a:grpSpLocks/>
            </p:cNvGrpSpPr>
            <p:nvPr/>
          </p:nvGrpSpPr>
          <p:grpSpPr bwMode="auto">
            <a:xfrm>
              <a:off x="624" y="2256"/>
              <a:ext cx="1608" cy="176"/>
              <a:chOff x="3880" y="4032"/>
              <a:chExt cx="1608" cy="176"/>
            </a:xfrm>
          </p:grpSpPr>
          <p:sp>
            <p:nvSpPr>
              <p:cNvPr id="21525" name="Oval 18"/>
              <p:cNvSpPr>
                <a:spLocks noChangeArrowheads="1"/>
              </p:cNvSpPr>
              <p:nvPr/>
            </p:nvSpPr>
            <p:spPr bwMode="auto">
              <a:xfrm>
                <a:off x="3880" y="4032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26" name="Oval 19"/>
              <p:cNvSpPr>
                <a:spLocks noChangeArrowheads="1"/>
              </p:cNvSpPr>
              <p:nvPr/>
            </p:nvSpPr>
            <p:spPr bwMode="auto">
              <a:xfrm>
                <a:off x="5328" y="4048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27" name="Oval 20"/>
              <p:cNvSpPr>
                <a:spLocks noChangeArrowheads="1"/>
              </p:cNvSpPr>
              <p:nvPr/>
            </p:nvSpPr>
            <p:spPr bwMode="auto">
              <a:xfrm>
                <a:off x="4344" y="4032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28" name="Oval 21"/>
              <p:cNvSpPr>
                <a:spLocks noChangeArrowheads="1"/>
              </p:cNvSpPr>
              <p:nvPr/>
            </p:nvSpPr>
            <p:spPr bwMode="auto">
              <a:xfrm>
                <a:off x="4832" y="4040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29" name="Line 22"/>
              <p:cNvSpPr>
                <a:spLocks noChangeShapeType="1"/>
              </p:cNvSpPr>
              <p:nvPr/>
            </p:nvSpPr>
            <p:spPr bwMode="auto">
              <a:xfrm flipH="1">
                <a:off x="4072" y="4128"/>
                <a:ext cx="224" cy="0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30" name="Line 23"/>
              <p:cNvSpPr>
                <a:spLocks noChangeShapeType="1"/>
              </p:cNvSpPr>
              <p:nvPr/>
            </p:nvSpPr>
            <p:spPr bwMode="auto">
              <a:xfrm flipH="1">
                <a:off x="4536" y="4112"/>
                <a:ext cx="224" cy="0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31" name="Line 24"/>
              <p:cNvSpPr>
                <a:spLocks noChangeShapeType="1"/>
              </p:cNvSpPr>
              <p:nvPr/>
            </p:nvSpPr>
            <p:spPr bwMode="auto">
              <a:xfrm flipH="1">
                <a:off x="5056" y="4112"/>
                <a:ext cx="224" cy="0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1515" name="Group 25"/>
            <p:cNvGrpSpPr>
              <a:grpSpLocks/>
            </p:cNvGrpSpPr>
            <p:nvPr/>
          </p:nvGrpSpPr>
          <p:grpSpPr bwMode="auto">
            <a:xfrm>
              <a:off x="3600" y="2112"/>
              <a:ext cx="968" cy="488"/>
              <a:chOff x="1392" y="3952"/>
              <a:chExt cx="968" cy="488"/>
            </a:xfrm>
          </p:grpSpPr>
          <p:sp>
            <p:nvSpPr>
              <p:cNvPr id="21517" name="Oval 26"/>
              <p:cNvSpPr>
                <a:spLocks noChangeArrowheads="1"/>
              </p:cNvSpPr>
              <p:nvPr/>
            </p:nvSpPr>
            <p:spPr bwMode="auto">
              <a:xfrm>
                <a:off x="1392" y="3952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18" name="Oval 27"/>
              <p:cNvSpPr>
                <a:spLocks noChangeArrowheads="1"/>
              </p:cNvSpPr>
              <p:nvPr/>
            </p:nvSpPr>
            <p:spPr bwMode="auto">
              <a:xfrm>
                <a:off x="1568" y="4280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19" name="Oval 28"/>
              <p:cNvSpPr>
                <a:spLocks noChangeArrowheads="1"/>
              </p:cNvSpPr>
              <p:nvPr/>
            </p:nvSpPr>
            <p:spPr bwMode="auto">
              <a:xfrm>
                <a:off x="1880" y="3952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20" name="Oval 29"/>
              <p:cNvSpPr>
                <a:spLocks noChangeArrowheads="1"/>
              </p:cNvSpPr>
              <p:nvPr/>
            </p:nvSpPr>
            <p:spPr bwMode="auto">
              <a:xfrm>
                <a:off x="2200" y="4200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21" name="Line 30"/>
              <p:cNvSpPr>
                <a:spLocks noChangeShapeType="1"/>
              </p:cNvSpPr>
              <p:nvPr/>
            </p:nvSpPr>
            <p:spPr bwMode="auto">
              <a:xfrm>
                <a:off x="1584" y="4040"/>
                <a:ext cx="272" cy="8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22" name="Line 31"/>
              <p:cNvSpPr>
                <a:spLocks noChangeShapeType="1"/>
              </p:cNvSpPr>
              <p:nvPr/>
            </p:nvSpPr>
            <p:spPr bwMode="auto">
              <a:xfrm rot="10800000" flipH="1">
                <a:off x="1728" y="4160"/>
                <a:ext cx="144" cy="144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23" name="Line 32"/>
              <p:cNvSpPr>
                <a:spLocks noChangeShapeType="1"/>
              </p:cNvSpPr>
              <p:nvPr/>
            </p:nvSpPr>
            <p:spPr bwMode="auto">
              <a:xfrm>
                <a:off x="2064" y="4040"/>
                <a:ext cx="160" cy="152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1524" name="Line 33"/>
              <p:cNvSpPr>
                <a:spLocks noChangeShapeType="1"/>
              </p:cNvSpPr>
              <p:nvPr/>
            </p:nvSpPr>
            <p:spPr bwMode="auto">
              <a:xfrm rot="10800000" flipH="1">
                <a:off x="1808" y="4336"/>
                <a:ext cx="384" cy="32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1516" name="Line 34"/>
            <p:cNvSpPr>
              <a:spLocks noChangeShapeType="1"/>
            </p:cNvSpPr>
            <p:nvPr/>
          </p:nvSpPr>
          <p:spPr bwMode="auto">
            <a:xfrm>
              <a:off x="2448" y="2352"/>
              <a:ext cx="816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21511" name="Group 36"/>
          <p:cNvGrpSpPr>
            <a:grpSpLocks/>
          </p:cNvGrpSpPr>
          <p:nvPr/>
        </p:nvGrpSpPr>
        <p:grpSpPr bwMode="auto">
          <a:xfrm>
            <a:off x="0" y="6248400"/>
            <a:ext cx="9144000" cy="547688"/>
            <a:chOff x="0" y="3936"/>
            <a:chExt cx="5760" cy="345"/>
          </a:xfrm>
        </p:grpSpPr>
        <p:sp>
          <p:nvSpPr>
            <p:cNvPr id="21512" name="Text Box 37"/>
            <p:cNvSpPr txBox="1">
              <a:spLocks noChangeArrowheads="1"/>
            </p:cNvSpPr>
            <p:nvPr/>
          </p:nvSpPr>
          <p:spPr bwMode="auto">
            <a:xfrm>
              <a:off x="192" y="3936"/>
              <a:ext cx="14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/>
            </a:p>
          </p:txBody>
        </p:sp>
        <p:sp>
          <p:nvSpPr>
            <p:cNvPr id="21513" name="Text Box 38"/>
            <p:cNvSpPr txBox="1">
              <a:spLocks noChangeArrowheads="1"/>
            </p:cNvSpPr>
            <p:nvPr/>
          </p:nvSpPr>
          <p:spPr bwMode="auto">
            <a:xfrm>
              <a:off x="0" y="4089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400"/>
                <a:t>Adaptado de la </a:t>
              </a:r>
              <a:r>
                <a:rPr lang="es-ES" sz="1400">
                  <a:hlinkClick r:id="rId2"/>
                </a:rPr>
                <a:t>ppt </a:t>
              </a:r>
              <a:r>
                <a:rPr lang="es-ES" sz="1400"/>
                <a:t>de la Bernie Dodge de la Universidad de San Diego</a:t>
              </a:r>
              <a:endParaRPr lang="en-GB" sz="140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409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0F3DAF5-6D18-4416-A492-6528A142799B}" type="slidenum">
              <a:rPr lang="en-US"/>
              <a:pPr/>
              <a:t>2</a:t>
            </a:fld>
            <a:endParaRPr 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924800" cy="1219200"/>
          </a:xfrm>
        </p:spPr>
        <p:txBody>
          <a:bodyPr/>
          <a:lstStyle/>
          <a:p>
            <a:pPr algn="ctr" eaLnBrk="1" hangingPunct="1">
              <a:lnSpc>
                <a:spcPct val="170000"/>
              </a:lnSpc>
            </a:pPr>
            <a:r>
              <a:rPr lang="en-GB" sz="4000" smtClean="0"/>
              <a:t>Introducción</a:t>
            </a:r>
            <a:endParaRPr lang="en-US" sz="4000" smtClean="0"/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7772400" cy="4700588"/>
          </a:xfrm>
          <a:noFill/>
        </p:spPr>
        <p:txBody>
          <a:bodyPr/>
          <a:lstStyle/>
          <a:p>
            <a:pPr marL="285750" indent="-285750" eaLnBrk="1" hangingPunct="1">
              <a:lnSpc>
                <a:spcPct val="120000"/>
              </a:lnSpc>
            </a:pPr>
            <a:r>
              <a:rPr lang="en-US" smtClean="0"/>
              <a:t>La WebQuest y el constructivismo</a:t>
            </a:r>
            <a:r>
              <a:rPr lang="es-ES_tradnl" smtClean="0">
                <a:cs typeface="Times New Roman" pitchFamily="18" charset="0"/>
              </a:rPr>
              <a:t> </a:t>
            </a:r>
          </a:p>
          <a:p>
            <a:pPr marL="285750" indent="-285750" eaLnBrk="1" hangingPunct="1">
              <a:lnSpc>
                <a:spcPct val="120000"/>
              </a:lnSpc>
            </a:pPr>
            <a:r>
              <a:rPr lang="es-ES_tradnl" smtClean="0">
                <a:cs typeface="Times New Roman" pitchFamily="18" charset="0"/>
              </a:rPr>
              <a:t>¿Cuál es la verdadera esencia de la WebQuest?</a:t>
            </a:r>
          </a:p>
          <a:p>
            <a:pPr marL="285750" indent="-285750" eaLnBrk="1" hangingPunct="1">
              <a:lnSpc>
                <a:spcPct val="120000"/>
              </a:lnSpc>
            </a:pPr>
            <a:r>
              <a:rPr lang="es-ES_tradnl" smtClean="0">
                <a:cs typeface="Times New Roman" pitchFamily="18" charset="0"/>
              </a:rPr>
              <a:t>¿Cómo aplicar la taxonomía de Bloom?</a:t>
            </a:r>
          </a:p>
          <a:p>
            <a:pPr marL="285750" indent="-285750" eaLnBrk="1" hangingPunct="1">
              <a:lnSpc>
                <a:spcPct val="120000"/>
              </a:lnSpc>
            </a:pPr>
            <a:r>
              <a:rPr lang="es-ES_tradnl" smtClean="0">
                <a:cs typeface="Times New Roman" pitchFamily="18" charset="0"/>
              </a:rPr>
              <a:t>¿Cómo aumentar la complejidad cognitiva?</a:t>
            </a:r>
          </a:p>
          <a:p>
            <a:pPr marL="285750" indent="-285750" eaLnBrk="1" hangingPunct="1">
              <a:lnSpc>
                <a:spcPct val="120000"/>
              </a:lnSpc>
            </a:pPr>
            <a:r>
              <a:rPr lang="en-US" smtClean="0">
                <a:cs typeface="Times New Roman" pitchFamily="18" charset="0"/>
              </a:rPr>
              <a:t>¿Qué recursos podemos emplear?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2253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06614E0-33C8-4EFA-8C0E-913F88CF225C}" type="slidenum">
              <a:rPr lang="en-US"/>
              <a:pPr/>
              <a:t>20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es-ES_tradnl" smtClean="0">
                <a:cs typeface="Times New Roman" pitchFamily="18" charset="0"/>
              </a:rPr>
              <a:t>Cómo aumentar la complejidad cognitiva</a:t>
            </a:r>
            <a:endParaRPr lang="en-GB" smtClean="0">
              <a:cs typeface="Times New Roman" pitchFamily="18" charset="0"/>
            </a:endParaRPr>
          </a:p>
        </p:txBody>
      </p:sp>
      <p:sp>
        <p:nvSpPr>
          <p:cNvPr id="22533" name="Rectangle 3"/>
          <p:cNvSpPr>
            <a:spLocks noChangeArrowheads="1"/>
          </p:cNvSpPr>
          <p:nvPr>
            <p:ph type="body" idx="1"/>
          </p:nvPr>
        </p:nvSpPr>
        <p:spPr>
          <a:xfrm>
            <a:off x="469900" y="1803400"/>
            <a:ext cx="8229600" cy="4411663"/>
          </a:xfrm>
        </p:spPr>
        <p:txBody>
          <a:bodyPr/>
          <a:lstStyle/>
          <a:p>
            <a:pPr marL="858838" indent="-457200" eaLnBrk="1" hangingPunct="1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n-US" sz="2400" smtClean="0"/>
              <a:t> Pidiendo que se utilicen formas de organizar o interconectar la información que sean </a:t>
            </a:r>
            <a:r>
              <a:rPr lang="en-US" sz="2400" smtClean="0">
                <a:solidFill>
                  <a:srgbClr val="FF0000"/>
                </a:solidFill>
              </a:rPr>
              <a:t>desconocidas al principio y por tanto deben ser aprendidas o inventadas </a:t>
            </a:r>
            <a:endParaRPr lang="en-US" sz="2400" smtClean="0"/>
          </a:p>
          <a:p>
            <a:pPr marL="858838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/>
            </a:r>
            <a:br>
              <a:rPr lang="en-US" sz="2400" smtClean="0"/>
            </a:br>
            <a:endParaRPr lang="en-US" sz="2400" smtClean="0"/>
          </a:p>
          <a:p>
            <a:pPr marL="858838" indent="-4572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smtClean="0"/>
          </a:p>
          <a:p>
            <a:pPr marL="858838" indent="-4572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smtClean="0"/>
          </a:p>
          <a:p>
            <a:pPr marL="858838" indent="-4572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smtClean="0"/>
          </a:p>
          <a:p>
            <a:pPr marL="858838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Ejemplo: es más sencillo hacer un poster con información sobre una escuela de pintura que crear una pintura nueva basada en la información recogida.</a:t>
            </a:r>
          </a:p>
        </p:txBody>
      </p:sp>
      <p:grpSp>
        <p:nvGrpSpPr>
          <p:cNvPr id="22534" name="Group 38"/>
          <p:cNvGrpSpPr>
            <a:grpSpLocks/>
          </p:cNvGrpSpPr>
          <p:nvPr/>
        </p:nvGrpSpPr>
        <p:grpSpPr bwMode="auto">
          <a:xfrm>
            <a:off x="1447800" y="3524250"/>
            <a:ext cx="5651500" cy="908050"/>
            <a:chOff x="912" y="2220"/>
            <a:chExt cx="3560" cy="572"/>
          </a:xfrm>
        </p:grpSpPr>
        <p:grpSp>
          <p:nvGrpSpPr>
            <p:cNvPr id="22538" name="Group 18"/>
            <p:cNvGrpSpPr>
              <a:grpSpLocks/>
            </p:cNvGrpSpPr>
            <p:nvPr/>
          </p:nvGrpSpPr>
          <p:grpSpPr bwMode="auto">
            <a:xfrm>
              <a:off x="3504" y="2304"/>
              <a:ext cx="968" cy="488"/>
              <a:chOff x="1392" y="3952"/>
              <a:chExt cx="968" cy="488"/>
            </a:xfrm>
          </p:grpSpPr>
          <p:sp>
            <p:nvSpPr>
              <p:cNvPr id="22551" name="Oval 19"/>
              <p:cNvSpPr>
                <a:spLocks noChangeArrowheads="1"/>
              </p:cNvSpPr>
              <p:nvPr/>
            </p:nvSpPr>
            <p:spPr bwMode="auto">
              <a:xfrm>
                <a:off x="1392" y="3952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52" name="Oval 20"/>
              <p:cNvSpPr>
                <a:spLocks noChangeArrowheads="1"/>
              </p:cNvSpPr>
              <p:nvPr/>
            </p:nvSpPr>
            <p:spPr bwMode="auto">
              <a:xfrm>
                <a:off x="1568" y="4280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53" name="Oval 21"/>
              <p:cNvSpPr>
                <a:spLocks noChangeArrowheads="1"/>
              </p:cNvSpPr>
              <p:nvPr/>
            </p:nvSpPr>
            <p:spPr bwMode="auto">
              <a:xfrm>
                <a:off x="1880" y="3952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54" name="Oval 22"/>
              <p:cNvSpPr>
                <a:spLocks noChangeArrowheads="1"/>
              </p:cNvSpPr>
              <p:nvPr/>
            </p:nvSpPr>
            <p:spPr bwMode="auto">
              <a:xfrm>
                <a:off x="2200" y="4200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55" name="Line 23"/>
              <p:cNvSpPr>
                <a:spLocks noChangeShapeType="1"/>
              </p:cNvSpPr>
              <p:nvPr/>
            </p:nvSpPr>
            <p:spPr bwMode="auto">
              <a:xfrm rot="10800000" flipH="1">
                <a:off x="1728" y="4160"/>
                <a:ext cx="144" cy="144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56" name="Line 24"/>
              <p:cNvSpPr>
                <a:spLocks noChangeShapeType="1"/>
              </p:cNvSpPr>
              <p:nvPr/>
            </p:nvSpPr>
            <p:spPr bwMode="auto">
              <a:xfrm rot="10800000" flipH="1">
                <a:off x="1808" y="4336"/>
                <a:ext cx="384" cy="32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prstDash val="dash"/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2539" name="Group 34"/>
            <p:cNvGrpSpPr>
              <a:grpSpLocks/>
            </p:cNvGrpSpPr>
            <p:nvPr/>
          </p:nvGrpSpPr>
          <p:grpSpPr bwMode="auto">
            <a:xfrm>
              <a:off x="912" y="2304"/>
              <a:ext cx="968" cy="488"/>
              <a:chOff x="3696" y="2256"/>
              <a:chExt cx="968" cy="488"/>
            </a:xfrm>
          </p:grpSpPr>
          <p:sp>
            <p:nvSpPr>
              <p:cNvPr id="22543" name="Oval 25"/>
              <p:cNvSpPr>
                <a:spLocks noChangeArrowheads="1"/>
              </p:cNvSpPr>
              <p:nvPr/>
            </p:nvSpPr>
            <p:spPr bwMode="auto">
              <a:xfrm>
                <a:off x="3696" y="2256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44" name="Oval 26"/>
              <p:cNvSpPr>
                <a:spLocks noChangeArrowheads="1"/>
              </p:cNvSpPr>
              <p:nvPr/>
            </p:nvSpPr>
            <p:spPr bwMode="auto">
              <a:xfrm>
                <a:off x="3872" y="2584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45" name="Oval 27"/>
              <p:cNvSpPr>
                <a:spLocks noChangeArrowheads="1"/>
              </p:cNvSpPr>
              <p:nvPr/>
            </p:nvSpPr>
            <p:spPr bwMode="auto">
              <a:xfrm>
                <a:off x="4184" y="2256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46" name="Oval 28"/>
              <p:cNvSpPr>
                <a:spLocks noChangeArrowheads="1"/>
              </p:cNvSpPr>
              <p:nvPr/>
            </p:nvSpPr>
            <p:spPr bwMode="auto">
              <a:xfrm>
                <a:off x="4504" y="2504"/>
                <a:ext cx="160" cy="160"/>
              </a:xfrm>
              <a:prstGeom prst="ellipse">
                <a:avLst/>
              </a:prstGeom>
              <a:solidFill>
                <a:schemeClr val="accent1">
                  <a:alpha val="61960"/>
                </a:schemeClr>
              </a:solidFill>
              <a:ln w="25400">
                <a:solidFill>
                  <a:srgbClr val="63A0C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47" name="Line 29"/>
              <p:cNvSpPr>
                <a:spLocks noChangeShapeType="1"/>
              </p:cNvSpPr>
              <p:nvPr/>
            </p:nvSpPr>
            <p:spPr bwMode="auto">
              <a:xfrm>
                <a:off x="3888" y="2344"/>
                <a:ext cx="272" cy="8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48" name="Line 30"/>
              <p:cNvSpPr>
                <a:spLocks noChangeShapeType="1"/>
              </p:cNvSpPr>
              <p:nvPr/>
            </p:nvSpPr>
            <p:spPr bwMode="auto">
              <a:xfrm rot="10800000" flipH="1">
                <a:off x="4032" y="2464"/>
                <a:ext cx="144" cy="144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49" name="Line 31"/>
              <p:cNvSpPr>
                <a:spLocks noChangeShapeType="1"/>
              </p:cNvSpPr>
              <p:nvPr/>
            </p:nvSpPr>
            <p:spPr bwMode="auto">
              <a:xfrm>
                <a:off x="4368" y="2344"/>
                <a:ext cx="160" cy="152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2550" name="Line 32"/>
              <p:cNvSpPr>
                <a:spLocks noChangeShapeType="1"/>
              </p:cNvSpPr>
              <p:nvPr/>
            </p:nvSpPr>
            <p:spPr bwMode="auto">
              <a:xfrm rot="10800000" flipH="1">
                <a:off x="4112" y="2640"/>
                <a:ext cx="384" cy="32"/>
              </a:xfrm>
              <a:prstGeom prst="line">
                <a:avLst/>
              </a:prstGeom>
              <a:noFill/>
              <a:ln w="25400">
                <a:solidFill>
                  <a:srgbClr val="63A0C9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2540" name="Rectangle 35"/>
            <p:cNvSpPr>
              <a:spLocks noChangeArrowheads="1"/>
            </p:cNvSpPr>
            <p:nvPr/>
          </p:nvSpPr>
          <p:spPr bwMode="auto">
            <a:xfrm>
              <a:off x="3755" y="2220"/>
              <a:ext cx="1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3000">
                  <a:solidFill>
                    <a:srgbClr val="FF0000"/>
                  </a:solidFill>
                  <a:latin typeface="Marker Felt" charset="0"/>
                  <a:sym typeface="Marker Felt" charset="0"/>
                </a:rPr>
                <a:t>?</a:t>
              </a:r>
            </a:p>
          </p:txBody>
        </p:sp>
        <p:sp>
          <p:nvSpPr>
            <p:cNvPr id="22541" name="Rectangle 36"/>
            <p:cNvSpPr>
              <a:spLocks noChangeArrowheads="1"/>
            </p:cNvSpPr>
            <p:nvPr/>
          </p:nvSpPr>
          <p:spPr bwMode="auto">
            <a:xfrm>
              <a:off x="4187" y="2316"/>
              <a:ext cx="1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3000">
                  <a:solidFill>
                    <a:srgbClr val="FF0000"/>
                  </a:solidFill>
                  <a:latin typeface="Marker Felt" charset="0"/>
                  <a:sym typeface="Marker Felt" charset="0"/>
                </a:rPr>
                <a:t>?</a:t>
              </a:r>
            </a:p>
          </p:txBody>
        </p:sp>
        <p:sp>
          <p:nvSpPr>
            <p:cNvPr id="22542" name="Line 37"/>
            <p:cNvSpPr>
              <a:spLocks noChangeShapeType="1"/>
            </p:cNvSpPr>
            <p:nvPr/>
          </p:nvSpPr>
          <p:spPr bwMode="auto">
            <a:xfrm>
              <a:off x="2208" y="2592"/>
              <a:ext cx="1104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22535" name="Group 39"/>
          <p:cNvGrpSpPr>
            <a:grpSpLocks/>
          </p:cNvGrpSpPr>
          <p:nvPr/>
        </p:nvGrpSpPr>
        <p:grpSpPr bwMode="auto">
          <a:xfrm>
            <a:off x="0" y="6248400"/>
            <a:ext cx="9144000" cy="547688"/>
            <a:chOff x="0" y="3936"/>
            <a:chExt cx="5760" cy="345"/>
          </a:xfrm>
        </p:grpSpPr>
        <p:sp>
          <p:nvSpPr>
            <p:cNvPr id="22536" name="Text Box 40"/>
            <p:cNvSpPr txBox="1">
              <a:spLocks noChangeArrowheads="1"/>
            </p:cNvSpPr>
            <p:nvPr/>
          </p:nvSpPr>
          <p:spPr bwMode="auto">
            <a:xfrm>
              <a:off x="192" y="3936"/>
              <a:ext cx="144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GB"/>
            </a:p>
          </p:txBody>
        </p:sp>
        <p:sp>
          <p:nvSpPr>
            <p:cNvPr id="22537" name="Text Box 41"/>
            <p:cNvSpPr txBox="1">
              <a:spLocks noChangeArrowheads="1"/>
            </p:cNvSpPr>
            <p:nvPr/>
          </p:nvSpPr>
          <p:spPr bwMode="auto">
            <a:xfrm>
              <a:off x="0" y="4089"/>
              <a:ext cx="576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400"/>
                <a:t>Adaptado de la </a:t>
              </a:r>
              <a:r>
                <a:rPr lang="es-ES" sz="1400">
                  <a:hlinkClick r:id="rId2"/>
                </a:rPr>
                <a:t>ppt </a:t>
              </a:r>
              <a:r>
                <a:rPr lang="es-ES" sz="1400"/>
                <a:t>de la Bernie Dodge de la Universidad de San Diego</a:t>
              </a:r>
              <a:endParaRPr lang="en-GB" sz="140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2355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762416B-C17D-4658-8EC9-F5E394D206D1}" type="slidenum">
              <a:rPr lang="en-US"/>
              <a:pPr/>
              <a:t>21</a:t>
            </a:fld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0" smtClean="0">
                <a:cs typeface="Times New Roman" pitchFamily="18" charset="0"/>
              </a:rPr>
              <a:t>Actividades de Andamiaje</a:t>
            </a:r>
            <a:endParaRPr lang="en-GB" b="0" smtClean="0">
              <a:cs typeface="Times New Roman" pitchFamily="18" charset="0"/>
            </a:endParaRP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3962400" cy="4868863"/>
          </a:xfrm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s-ES_tradnl" b="1" smtClean="0">
                <a:solidFill>
                  <a:srgbClr val="CC0000"/>
                </a:solidFill>
                <a:cs typeface="Times New Roman" pitchFamily="18" charset="0"/>
              </a:rPr>
              <a:t>Facilitan</a:t>
            </a:r>
            <a:r>
              <a:rPr lang="es-ES_tradnl" b="1" smtClean="0">
                <a:cs typeface="Times New Roman" pitchFamily="18" charset="0"/>
              </a:rPr>
              <a:t> el proceso de la WebQuest y la puesta en marcha de </a:t>
            </a:r>
            <a:r>
              <a:rPr lang="es-ES_tradnl" b="1" smtClean="0">
                <a:solidFill>
                  <a:srgbClr val="CC0000"/>
                </a:solidFill>
                <a:cs typeface="Times New Roman" pitchFamily="18" charset="0"/>
              </a:rPr>
              <a:t>habilidades cognitivas</a:t>
            </a:r>
            <a:r>
              <a:rPr lang="es-ES_tradnl" b="1" smtClean="0">
                <a:cs typeface="Times New Roman" pitchFamily="18" charset="0"/>
              </a:rPr>
              <a:t> de distinto nivel</a:t>
            </a:r>
            <a:endParaRPr lang="en-GB" smtClean="0">
              <a:cs typeface="Times New Roman" pitchFamily="18" charset="0"/>
            </a:endParaRPr>
          </a:p>
        </p:txBody>
      </p:sp>
      <p:pic>
        <p:nvPicPr>
          <p:cNvPr id="23558" name="Picture 4" descr="http://webquest.sdsu.edu/TV/imgs/TVwithWQ15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114800" y="21336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2457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BC8AA34-91EC-43C6-8E2E-7403B73C5B9F}" type="slidenum">
              <a:rPr lang="en-US"/>
              <a:pPr/>
              <a:t>22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250000"/>
              </a:lnSpc>
            </a:pPr>
            <a:r>
              <a:rPr lang="es-ES_tradnl" b="0" smtClean="0">
                <a:cs typeface="Times New Roman" pitchFamily="18" charset="0"/>
              </a:rPr>
              <a:t>Actividades de Andamiaje</a:t>
            </a:r>
            <a:endParaRPr lang="en-GB" b="0" smtClean="0">
              <a:cs typeface="Times New Roman" pitchFamily="18" charset="0"/>
            </a:endParaRP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229600" cy="510540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es-ES_tradnl" b="1" smtClean="0">
                <a:cs typeface="Times New Roman" pitchFamily="18" charset="0"/>
              </a:rPr>
              <a:t>Andamiaje Inicial: </a:t>
            </a:r>
            <a:r>
              <a:rPr lang="es-ES_tradnl" sz="2400" smtClean="0">
                <a:cs typeface="Times New Roman" pitchFamily="18" charset="0"/>
              </a:rPr>
              <a:t>materiales que activen el conocimiento previo, lluvia de ideas, debates, enlaces a dictionarios, glosaries, </a:t>
            </a:r>
            <a:r>
              <a:rPr lang="es-ES_tradnl" sz="2400" i="1" smtClean="0">
                <a:cs typeface="Times New Roman" pitchFamily="18" charset="0"/>
              </a:rPr>
              <a:t>quizzes</a:t>
            </a:r>
            <a:r>
              <a:rPr lang="es-ES_tradnl" sz="2400" smtClean="0">
                <a:cs typeface="Times New Roman" pitchFamily="18" charset="0"/>
              </a:rPr>
              <a:t> (ejercicios, pruebas), etc.</a:t>
            </a:r>
            <a:r>
              <a:rPr lang="es-ES_tradnl" sz="2400" b="1" smtClean="0">
                <a:cs typeface="Times New Roman" pitchFamily="18" charset="0"/>
              </a:rPr>
              <a:t> </a:t>
            </a:r>
            <a:endParaRPr lang="en-GB" sz="2400" smtClean="0">
              <a:cs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s-ES_tradnl" b="1" smtClean="0">
                <a:cs typeface="Times New Roman" pitchFamily="18" charset="0"/>
              </a:rPr>
              <a:t>Andamiaje de Transformación: </a:t>
            </a:r>
            <a:r>
              <a:rPr lang="es-ES_tradnl" sz="2400" i="1" smtClean="0">
                <a:cs typeface="Times New Roman" pitchFamily="18" charset="0"/>
              </a:rPr>
              <a:t>quizzes</a:t>
            </a:r>
            <a:r>
              <a:rPr lang="es-ES_tradnl" sz="2400" smtClean="0">
                <a:cs typeface="Times New Roman" pitchFamily="18" charset="0"/>
              </a:rPr>
              <a:t>, diagramas, tablas, cazas del tesoro, entrevistas, tablas de resolución de problemas, líneas del tiempo, etc.</a:t>
            </a:r>
            <a:endParaRPr lang="en-GB" sz="2400" smtClean="0">
              <a:cs typeface="Times New Roman" pitchFamily="18" charset="0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es-ES_tradnl" b="1" smtClean="0">
                <a:cs typeface="Times New Roman" pitchFamily="18" charset="0"/>
              </a:rPr>
              <a:t>Andamiaje Final: </a:t>
            </a:r>
            <a:r>
              <a:rPr lang="es-ES_tradnl" sz="2400" smtClean="0">
                <a:cs typeface="Times New Roman" pitchFamily="18" charset="0"/>
              </a:rPr>
              <a:t>esquemas, ejemplos,  plantillas de todo tipo, etc</a:t>
            </a:r>
            <a:r>
              <a:rPr lang="en-GB" sz="2400" smtClean="0"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2560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3AC8C8E-7C9A-49EA-AC28-B4A124CC87E4}" type="slidenum">
              <a:rPr lang="en-US"/>
              <a:pPr/>
              <a:t>23</a:t>
            </a:fld>
            <a:endParaRPr 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WebQuests ejemplo </a:t>
            </a:r>
            <a:endParaRPr lang="en-GB" smtClean="0"/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" smtClean="0">
                <a:hlinkClick r:id="rId2"/>
              </a:rPr>
              <a:t>El agua y su ciclo</a:t>
            </a:r>
            <a:endParaRPr lang="en-GB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" smtClean="0">
                <a:hlinkClick r:id="rId3"/>
              </a:rPr>
              <a:t>Doñana</a:t>
            </a:r>
            <a:r>
              <a:rPr lang="es-ES" smtClean="0"/>
              <a:t> 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" smtClean="0">
                <a:hlinkClick r:id="rId4"/>
              </a:rPr>
              <a:t>Deporte y discapacidad</a:t>
            </a:r>
            <a:endParaRPr lang="es-ES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" smtClean="0">
                <a:hlinkClick r:id="rId5"/>
              </a:rPr>
              <a:t>Un fin de semana en Londres</a:t>
            </a:r>
            <a:endParaRPr lang="es-ES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" smtClean="0">
                <a:hlinkClick r:id="rId6"/>
              </a:rPr>
              <a:t>Bullying</a:t>
            </a:r>
            <a:endParaRPr lang="es-ES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" smtClean="0">
                <a:hlinkClick r:id="rId7"/>
              </a:rPr>
              <a:t>Peligro, Bacterias!</a:t>
            </a:r>
            <a:endParaRPr lang="es-ES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" smtClean="0">
                <a:hlinkClick r:id="rId8"/>
              </a:rPr>
              <a:t>Componer una canción</a:t>
            </a:r>
            <a:endParaRPr lang="es-ES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s-ES" smtClean="0">
                <a:hlinkClick r:id="rId9"/>
              </a:rPr>
              <a:t>Compramos un coche</a:t>
            </a:r>
            <a:endParaRPr lang="es-E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4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5123" name="5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A324CB4-1D2C-4261-8823-329189EA2EC4}" type="slidenum">
              <a:rPr lang="en-US"/>
              <a:pPr/>
              <a:t>3</a:t>
            </a:fld>
            <a:endParaRPr lang="en-US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42950" indent="-742950" algn="ctr" eaLnBrk="1" hangingPunct="1">
              <a:lnSpc>
                <a:spcPct val="60000"/>
              </a:lnSpc>
            </a:pPr>
            <a:r>
              <a:rPr lang="es-ES" smtClean="0"/>
              <a:t>La Web como entorno educativo </a:t>
            </a:r>
            <a:br>
              <a:rPr lang="es-ES" smtClean="0"/>
            </a:br>
            <a:endParaRPr lang="en-US" smtClean="0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12938"/>
            <a:ext cx="6477000" cy="4411662"/>
          </a:xfrm>
        </p:spPr>
        <p:txBody>
          <a:bodyPr/>
          <a:lstStyle/>
          <a:p>
            <a:pPr eaLnBrk="1" hangingPunct="1"/>
            <a:r>
              <a:rPr lang="es-ES" sz="2400" i="1" smtClean="0"/>
              <a:t>Web más indicada para actividades en las que el alumno debe </a:t>
            </a:r>
          </a:p>
          <a:p>
            <a:pPr lvl="1" eaLnBrk="1" hangingPunct="1">
              <a:lnSpc>
                <a:spcPct val="150000"/>
              </a:lnSpc>
            </a:pPr>
            <a:r>
              <a:rPr lang="es-ES" sz="2200" i="1" smtClean="0"/>
              <a:t>Avanzar a </a:t>
            </a:r>
            <a:r>
              <a:rPr lang="es-ES" sz="2200" i="1" smtClean="0">
                <a:solidFill>
                  <a:srgbClr val="CC0000"/>
                </a:solidFill>
              </a:rPr>
              <a:t>un ritmo propio</a:t>
            </a:r>
            <a:r>
              <a:rPr lang="es-ES" sz="2200" i="1" smtClean="0"/>
              <a:t> y de manera autónoma</a:t>
            </a:r>
          </a:p>
          <a:p>
            <a:pPr lvl="1" eaLnBrk="1" hangingPunct="1">
              <a:lnSpc>
                <a:spcPct val="150000"/>
              </a:lnSpc>
            </a:pPr>
            <a:r>
              <a:rPr lang="es-ES" sz="2200" i="1" smtClean="0">
                <a:solidFill>
                  <a:srgbClr val="CC0000"/>
                </a:solidFill>
              </a:rPr>
              <a:t>Localizar</a:t>
            </a:r>
            <a:r>
              <a:rPr lang="es-ES" sz="2200" i="1" smtClean="0"/>
              <a:t> una determinada información</a:t>
            </a:r>
          </a:p>
          <a:p>
            <a:pPr lvl="1" eaLnBrk="1" hangingPunct="1">
              <a:lnSpc>
                <a:spcPct val="150000"/>
              </a:lnSpc>
            </a:pPr>
            <a:r>
              <a:rPr lang="es-ES" sz="2200" i="1" smtClean="0">
                <a:solidFill>
                  <a:srgbClr val="CC0000"/>
                </a:solidFill>
              </a:rPr>
              <a:t>Investigar </a:t>
            </a:r>
            <a:r>
              <a:rPr lang="es-ES" sz="2200" i="1" smtClean="0"/>
              <a:t>y sacar sus propias conclusiones</a:t>
            </a:r>
          </a:p>
          <a:p>
            <a:pPr lvl="1" eaLnBrk="1" hangingPunct="1">
              <a:lnSpc>
                <a:spcPct val="150000"/>
              </a:lnSpc>
            </a:pPr>
            <a:r>
              <a:rPr lang="es-ES" sz="2200" i="1" smtClean="0">
                <a:solidFill>
                  <a:srgbClr val="CC0000"/>
                </a:solidFill>
              </a:rPr>
              <a:t>Interactuar </a:t>
            </a:r>
            <a:r>
              <a:rPr lang="es-ES" sz="2200" i="1" smtClean="0"/>
              <a:t>con el medio y con sus compañeros</a:t>
            </a:r>
          </a:p>
        </p:txBody>
      </p:sp>
      <p:pic>
        <p:nvPicPr>
          <p:cNvPr id="5126" name="Picture 4" descr="mouse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934200" y="3005138"/>
            <a:ext cx="1685925" cy="1352550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4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6147" name="5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E2BC7C-8E65-49D1-8B27-32D6098DF3A4}" type="slidenum">
              <a:rPr lang="en-US"/>
              <a:pPr/>
              <a:t>4</a:t>
            </a:fld>
            <a:endParaRPr lang="en-US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es-ES" smtClean="0"/>
              <a:t>WebQuests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1676400"/>
            <a:ext cx="7543800" cy="4495800"/>
          </a:xfrm>
        </p:spPr>
        <p:txBody>
          <a:bodyPr/>
          <a:lstStyle/>
          <a:p>
            <a:pPr algn="just" eaLnBrk="1" hangingPunct="1">
              <a:lnSpc>
                <a:spcPct val="210000"/>
              </a:lnSpc>
              <a:buSzTx/>
            </a:pPr>
            <a:r>
              <a:rPr lang="es-ES_tradnl" sz="2000" smtClean="0">
                <a:solidFill>
                  <a:srgbClr val="CC0000"/>
                </a:solidFill>
                <a:cs typeface="Times New Roman" pitchFamily="18" charset="0"/>
              </a:rPr>
              <a:t>Introducción</a:t>
            </a:r>
            <a:r>
              <a:rPr lang="es-ES_tradnl" sz="1700" smtClean="0">
                <a:solidFill>
                  <a:srgbClr val="006600"/>
                </a:solidFill>
              </a:rPr>
              <a:t>:</a:t>
            </a:r>
            <a:r>
              <a:rPr lang="es-ES_tradnl" sz="1700" smtClean="0"/>
              <a:t> </a:t>
            </a:r>
            <a:r>
              <a:rPr lang="es-ES" sz="2000" smtClean="0">
                <a:cs typeface="Times New Roman" pitchFamily="18" charset="0"/>
              </a:rPr>
              <a:t>Establece el marco y aporta información. </a:t>
            </a:r>
          </a:p>
          <a:p>
            <a:pPr algn="just" eaLnBrk="1" hangingPunct="1">
              <a:lnSpc>
                <a:spcPct val="210000"/>
              </a:lnSpc>
              <a:buSzTx/>
            </a:pPr>
            <a:r>
              <a:rPr lang="es-ES_tradnl" sz="2000" smtClean="0">
                <a:solidFill>
                  <a:srgbClr val="CC0000"/>
                </a:solidFill>
                <a:cs typeface="Times New Roman" pitchFamily="18" charset="0"/>
              </a:rPr>
              <a:t>Tarea</a:t>
            </a:r>
            <a:r>
              <a:rPr lang="es-ES_tradnl" sz="1700" smtClean="0">
                <a:solidFill>
                  <a:srgbClr val="CC0000"/>
                </a:solidFill>
              </a:rPr>
              <a:t>:</a:t>
            </a:r>
            <a:r>
              <a:rPr lang="es-ES_tradnl" sz="1700" smtClean="0"/>
              <a:t> </a:t>
            </a:r>
            <a:r>
              <a:rPr lang="es-ES" sz="2000" smtClean="0">
                <a:cs typeface="Times New Roman" pitchFamily="18" charset="0"/>
              </a:rPr>
              <a:t>El resultado final de la actividad.</a:t>
            </a:r>
          </a:p>
          <a:p>
            <a:pPr algn="just" eaLnBrk="1" hangingPunct="1">
              <a:lnSpc>
                <a:spcPct val="210000"/>
              </a:lnSpc>
              <a:buSzTx/>
            </a:pPr>
            <a:r>
              <a:rPr lang="es-ES" sz="2000" smtClean="0">
                <a:solidFill>
                  <a:srgbClr val="CC0000"/>
                </a:solidFill>
                <a:cs typeface="Times New Roman" pitchFamily="18" charset="0"/>
              </a:rPr>
              <a:t>Proceso</a:t>
            </a:r>
            <a:r>
              <a:rPr lang="es-ES" sz="1700" smtClean="0">
                <a:solidFill>
                  <a:srgbClr val="CC0000"/>
                </a:solidFill>
              </a:rPr>
              <a:t>:</a:t>
            </a:r>
            <a:r>
              <a:rPr lang="es-ES" sz="1700" smtClean="0"/>
              <a:t> </a:t>
            </a:r>
            <a:r>
              <a:rPr lang="es-ES" sz="2000" smtClean="0">
                <a:cs typeface="Times New Roman" pitchFamily="18" charset="0"/>
              </a:rPr>
              <a:t>Descripción de los pasos a seguir, incluyendo recursos y ayudas.</a:t>
            </a:r>
          </a:p>
          <a:p>
            <a:pPr algn="just" eaLnBrk="1" hangingPunct="1">
              <a:lnSpc>
                <a:spcPct val="210000"/>
              </a:lnSpc>
              <a:buSzTx/>
            </a:pPr>
            <a:r>
              <a:rPr lang="es-ES" sz="2000" smtClean="0">
                <a:solidFill>
                  <a:srgbClr val="CC0000"/>
                </a:solidFill>
                <a:cs typeface="Times New Roman" pitchFamily="18" charset="0"/>
              </a:rPr>
              <a:t>Evaluación</a:t>
            </a:r>
            <a:r>
              <a:rPr lang="es-ES" sz="1700" smtClean="0">
                <a:solidFill>
                  <a:srgbClr val="CC0000"/>
                </a:solidFill>
              </a:rPr>
              <a:t>:</a:t>
            </a:r>
            <a:r>
              <a:rPr lang="es-ES" sz="1700" smtClean="0"/>
              <a:t> </a:t>
            </a:r>
            <a:r>
              <a:rPr lang="es-ES" sz="2000" smtClean="0">
                <a:cs typeface="Times New Roman" pitchFamily="18" charset="0"/>
              </a:rPr>
              <a:t>Explicación de cómo será evaluada (matriz).</a:t>
            </a:r>
          </a:p>
          <a:p>
            <a:pPr algn="just" eaLnBrk="1" hangingPunct="1">
              <a:lnSpc>
                <a:spcPct val="210000"/>
              </a:lnSpc>
              <a:spcBef>
                <a:spcPts val="600"/>
              </a:spcBef>
              <a:spcAft>
                <a:spcPts val="600"/>
              </a:spcAft>
              <a:buSzTx/>
            </a:pPr>
            <a:r>
              <a:rPr lang="en-US" sz="2000" smtClean="0">
                <a:solidFill>
                  <a:srgbClr val="CC0000"/>
                </a:solidFill>
                <a:cs typeface="Times New Roman" pitchFamily="18" charset="0"/>
              </a:rPr>
              <a:t>Conclusión</a:t>
            </a:r>
            <a:r>
              <a:rPr lang="en-US" sz="1700" smtClean="0">
                <a:solidFill>
                  <a:srgbClr val="CC0000"/>
                </a:solidFill>
              </a:rPr>
              <a:t>:</a:t>
            </a:r>
            <a:r>
              <a:rPr lang="en-US" sz="1700" smtClean="0"/>
              <a:t> </a:t>
            </a:r>
            <a:r>
              <a:rPr lang="es-ES" sz="2000" smtClean="0">
                <a:cs typeface="Times New Roman" pitchFamily="18" charset="0"/>
              </a:rPr>
              <a:t>Recuerda lo aprendido y anima a continuar.</a:t>
            </a:r>
          </a:p>
        </p:txBody>
      </p:sp>
      <p:pic>
        <p:nvPicPr>
          <p:cNvPr id="6150" name="Picture 7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1524000"/>
            <a:ext cx="1076325" cy="4572000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717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CCEA7D0-AA4E-4662-A1C7-6741F1ABE421}" type="slidenum">
              <a:rPr lang="en-US"/>
              <a:pPr/>
              <a:t>5</a:t>
            </a:fld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001000" cy="4376738"/>
          </a:xfrm>
        </p:spPr>
        <p:txBody>
          <a:bodyPr/>
          <a:lstStyle/>
          <a:p>
            <a:pPr marL="285750" indent="-285750" eaLnBrk="1" hangingPunct="1">
              <a:lnSpc>
                <a:spcPct val="140000"/>
              </a:lnSpc>
            </a:pPr>
            <a:r>
              <a:rPr lang="es-ES" sz="2000" smtClean="0"/>
              <a:t>Permite que el alumno </a:t>
            </a:r>
            <a:r>
              <a:rPr lang="es-ES" sz="2000" smtClean="0">
                <a:solidFill>
                  <a:srgbClr val="CC0000"/>
                </a:solidFill>
              </a:rPr>
              <a:t>elabore sus propios conocimientos</a:t>
            </a:r>
            <a:r>
              <a:rPr lang="es-ES" sz="2000" smtClean="0"/>
              <a:t> a partir de los recursos que se le ofrecen y de su propio conocimiento previo </a:t>
            </a:r>
            <a:endParaRPr lang="es-ES" sz="2000" smtClean="0">
              <a:cs typeface="Times New Roman" pitchFamily="18" charset="0"/>
            </a:endParaRPr>
          </a:p>
          <a:p>
            <a:pPr marL="285750" indent="-285750" eaLnBrk="1" hangingPunct="1">
              <a:lnSpc>
                <a:spcPct val="140000"/>
              </a:lnSpc>
            </a:pPr>
            <a:r>
              <a:rPr lang="es-ES" sz="2000" smtClean="0"/>
              <a:t>Promueve el aprendizaje </a:t>
            </a:r>
            <a:r>
              <a:rPr lang="es-ES" sz="2000" smtClean="0">
                <a:solidFill>
                  <a:srgbClr val="CC0000"/>
                </a:solidFill>
              </a:rPr>
              <a:t>centrado en el alumno</a:t>
            </a:r>
          </a:p>
          <a:p>
            <a:pPr marL="285750" indent="-285750" eaLnBrk="1" hangingPunct="1">
              <a:lnSpc>
                <a:spcPct val="140000"/>
              </a:lnSpc>
            </a:pPr>
            <a:r>
              <a:rPr lang="es-ES" sz="2000" smtClean="0"/>
              <a:t>Pone en marcha </a:t>
            </a:r>
            <a:r>
              <a:rPr lang="es-ES" sz="2000" smtClean="0">
                <a:solidFill>
                  <a:srgbClr val="CC0000"/>
                </a:solidFill>
              </a:rPr>
              <a:t>procesos de</a:t>
            </a:r>
            <a:r>
              <a:rPr lang="es-ES" sz="2000" smtClean="0"/>
              <a:t> reflexión, análisis, síntesis y evaluación</a:t>
            </a:r>
          </a:p>
          <a:p>
            <a:pPr marL="285750" indent="-285750" eaLnBrk="1" hangingPunct="1">
              <a:lnSpc>
                <a:spcPct val="140000"/>
              </a:lnSpc>
            </a:pPr>
            <a:r>
              <a:rPr lang="es-ES" sz="2000" smtClean="0"/>
              <a:t>Fomenta la </a:t>
            </a:r>
            <a:r>
              <a:rPr lang="es-ES" sz="2000" smtClean="0">
                <a:solidFill>
                  <a:srgbClr val="CC0000"/>
                </a:solidFill>
              </a:rPr>
              <a:t>interacción</a:t>
            </a:r>
            <a:r>
              <a:rPr lang="es-ES" sz="2000" smtClean="0"/>
              <a:t> con el medio y los otros individuos</a:t>
            </a:r>
          </a:p>
          <a:p>
            <a:pPr marL="285750" indent="-285750" eaLnBrk="1" hangingPunct="1">
              <a:lnSpc>
                <a:spcPct val="140000"/>
              </a:lnSpc>
            </a:pPr>
            <a:r>
              <a:rPr lang="es-ES" sz="2000" smtClean="0"/>
              <a:t>Implica la </a:t>
            </a:r>
            <a:r>
              <a:rPr lang="es-ES" sz="2000" smtClean="0">
                <a:solidFill>
                  <a:srgbClr val="CC0000"/>
                </a:solidFill>
              </a:rPr>
              <a:t>colaboración y cooperación</a:t>
            </a:r>
            <a:r>
              <a:rPr lang="es-ES" sz="2000" smtClean="0"/>
              <a:t> entre los alumnos y/o la adopción de roles distintos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0" tIns="0" rIns="0" bIns="0" anchor="t"/>
          <a:lstStyle/>
          <a:p>
            <a:pPr algn="ctr" eaLnBrk="1" hangingPunct="1">
              <a:lnSpc>
                <a:spcPct val="110000"/>
              </a:lnSpc>
            </a:pPr>
            <a:r>
              <a:rPr lang="es-ES" sz="3200" smtClean="0"/>
              <a:t>La </a:t>
            </a:r>
            <a:r>
              <a:rPr lang="es-ES" sz="3200" smtClean="0">
                <a:solidFill>
                  <a:srgbClr val="CC0000"/>
                </a:solidFill>
              </a:rPr>
              <a:t>WebQuest </a:t>
            </a:r>
            <a:r>
              <a:rPr lang="es-ES" sz="3200" smtClean="0"/>
              <a:t>como estrategia de aprendizaje </a:t>
            </a:r>
            <a:r>
              <a:rPr lang="es-ES" sz="3200" smtClean="0">
                <a:solidFill>
                  <a:srgbClr val="CC0000"/>
                </a:solidFill>
              </a:rPr>
              <a:t>constructivista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3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819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21B9989-2DFE-4399-B357-C9C3C632A12C}" type="slidenum">
              <a:rPr lang="en-US"/>
              <a:pPr/>
              <a:t>6</a:t>
            </a:fld>
            <a:endParaRPr lang="en-US"/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GB" sz="2400" smtClean="0">
                <a:cs typeface="Times New Roman" pitchFamily="18" charset="0"/>
              </a:rPr>
              <a:t>Una WebQuest se construye alrededor de una tarea atractiva que provoca </a:t>
            </a:r>
            <a:r>
              <a:rPr lang="en-GB" sz="2400" smtClean="0">
                <a:solidFill>
                  <a:srgbClr val="CC0000"/>
                </a:solidFill>
                <a:cs typeface="Times New Roman" pitchFamily="18" charset="0"/>
              </a:rPr>
              <a:t>procesos de pensamiento superior</a:t>
            </a:r>
            <a:r>
              <a:rPr lang="en-GB" sz="2400" smtClean="0">
                <a:cs typeface="Times New Roman" pitchFamily="18" charset="0"/>
              </a:rPr>
              <a:t>. Se trata de hacer algo con la información. </a:t>
            </a:r>
            <a:r>
              <a:rPr lang="en-GB" sz="2400" smtClean="0">
                <a:solidFill>
                  <a:srgbClr val="CC0000"/>
                </a:solidFill>
                <a:cs typeface="Times New Roman" pitchFamily="18" charset="0"/>
              </a:rPr>
              <a:t>El pensamiento puede ser creativo o crítico e implicar la resolución de problemas, enunciación de juicios, análisis o síntesis</a:t>
            </a:r>
            <a:r>
              <a:rPr lang="en-GB" sz="2400" smtClean="0">
                <a:cs typeface="Times New Roman" pitchFamily="18" charset="0"/>
              </a:rPr>
              <a:t>. La tarea debe consistir en algo más que en contestar a simples preguntas o reproducir lo que hay en la pantalla. Idealmente, se debe corresponder con algo que en la vida normal hacen los adultos fue</a:t>
            </a:r>
            <a:r>
              <a:rPr lang="es-ES" sz="2400" smtClean="0">
                <a:cs typeface="Times New Roman" pitchFamily="18" charset="0"/>
              </a:rPr>
              <a:t>r</a:t>
            </a:r>
            <a:r>
              <a:rPr lang="en-GB" sz="2400" smtClean="0">
                <a:cs typeface="Times New Roman" pitchFamily="18" charset="0"/>
              </a:rPr>
              <a:t>a de la escuela.</a:t>
            </a:r>
            <a:r>
              <a:rPr lang="es-ES" sz="2400" smtClean="0">
                <a:cs typeface="Times New Roman" pitchFamily="18" charset="0"/>
              </a:rPr>
              <a:t> </a:t>
            </a:r>
            <a:r>
              <a:rPr lang="es-ES" sz="1600" smtClean="0">
                <a:solidFill>
                  <a:schemeClr val="bg2"/>
                </a:solidFill>
                <a:cs typeface="Times New Roman" pitchFamily="18" charset="0"/>
              </a:rPr>
              <a:t>(</a:t>
            </a:r>
            <a:r>
              <a:rPr lang="en-GB" sz="160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Seg</a:t>
            </a:r>
            <a:r>
              <a:rPr lang="en-GB" sz="1600" smtClean="0">
                <a:solidFill>
                  <a:schemeClr val="bg2"/>
                </a:solidFill>
                <a:cs typeface="Times New Roman" pitchFamily="18" charset="0"/>
              </a:rPr>
              <a:t>ú</a:t>
            </a:r>
            <a:r>
              <a:rPr lang="en-GB" sz="160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n Dodge </a:t>
            </a:r>
            <a:r>
              <a:rPr lang="es-ES" sz="160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en </a:t>
            </a:r>
            <a:r>
              <a:rPr lang="en-GB" sz="160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Star, 2000)</a:t>
            </a:r>
            <a:endParaRPr lang="en-GB" sz="1600" smtClean="0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8197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>
              <a:lnSpc>
                <a:spcPct val="290000"/>
              </a:lnSpc>
            </a:pPr>
            <a:r>
              <a:rPr lang="es-ES" smtClean="0"/>
              <a:t>La Esencia de la WebQuest </a:t>
            </a:r>
            <a:r>
              <a:rPr lang="es-ES" sz="2400" smtClean="0"/>
              <a:t>(1)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4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9219" name="5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E859E84-14E2-4AE8-8DFF-C6A0B3837071}" type="slidenum">
              <a:rPr lang="en-US"/>
              <a:pPr/>
              <a:t>7</a:t>
            </a:fld>
            <a:endParaRPr lang="en-US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00200"/>
            <a:ext cx="8686800" cy="4495800"/>
          </a:xfrm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s-ES" sz="2400" smtClean="0">
                <a:cs typeface="Times New Roman" pitchFamily="18" charset="0"/>
              </a:rPr>
              <a:t>Una WebQuest es una estructura de aprendizaje </a:t>
            </a:r>
            <a:r>
              <a:rPr lang="es-ES" sz="2400" smtClean="0">
                <a:solidFill>
                  <a:srgbClr val="CC0000"/>
                </a:solidFill>
                <a:cs typeface="Times New Roman" pitchFamily="18" charset="0"/>
              </a:rPr>
              <a:t>andamiada</a:t>
            </a:r>
            <a:r>
              <a:rPr lang="es-ES" sz="2400" smtClean="0">
                <a:cs typeface="Times New Roman" pitchFamily="18" charset="0"/>
              </a:rPr>
              <a:t> que utiliza enlaces a </a:t>
            </a:r>
            <a:r>
              <a:rPr lang="es-ES" sz="2400" smtClean="0">
                <a:solidFill>
                  <a:srgbClr val="CC0000"/>
                </a:solidFill>
                <a:cs typeface="Times New Roman" pitchFamily="18" charset="0"/>
              </a:rPr>
              <a:t>recursos en la WWW</a:t>
            </a:r>
            <a:r>
              <a:rPr lang="es-ES" sz="2400" smtClean="0">
                <a:cs typeface="Times New Roman" pitchFamily="18" charset="0"/>
              </a:rPr>
              <a:t> y una </a:t>
            </a:r>
            <a:r>
              <a:rPr lang="es-ES" sz="2400" smtClean="0">
                <a:solidFill>
                  <a:srgbClr val="CC0000"/>
                </a:solidFill>
                <a:cs typeface="Times New Roman" pitchFamily="18" charset="0"/>
              </a:rPr>
              <a:t>tarea auténtica</a:t>
            </a:r>
            <a:r>
              <a:rPr lang="es-ES" sz="2400" smtClean="0">
                <a:cs typeface="Times New Roman" pitchFamily="18" charset="0"/>
              </a:rPr>
              <a:t> para de ese modo motivar:</a:t>
            </a:r>
          </a:p>
          <a:p>
            <a:pPr lvl="1" eaLnBrk="1" hangingPunct="1">
              <a:lnSpc>
                <a:spcPct val="130000"/>
              </a:lnSpc>
            </a:pPr>
            <a:r>
              <a:rPr lang="es-ES" sz="2200" smtClean="0">
                <a:cs typeface="Times New Roman" pitchFamily="18" charset="0"/>
              </a:rPr>
              <a:t>la investigación por parte de los alumnos de una </a:t>
            </a:r>
            <a:r>
              <a:rPr lang="es-ES" sz="2000" smtClean="0">
                <a:solidFill>
                  <a:srgbClr val="CC0000"/>
                </a:solidFill>
                <a:cs typeface="Times New Roman" pitchFamily="18" charset="0"/>
              </a:rPr>
              <a:t>cuestión central</a:t>
            </a:r>
            <a:r>
              <a:rPr lang="es-ES" sz="2200" smtClean="0">
                <a:cs typeface="Times New Roman" pitchFamily="18" charset="0"/>
              </a:rPr>
              <a:t> con</a:t>
            </a:r>
            <a:r>
              <a:rPr lang="es-ES" sz="1800" smtClean="0">
                <a:cs typeface="Times New Roman" pitchFamily="18" charset="0"/>
              </a:rPr>
              <a:t> </a:t>
            </a:r>
            <a:r>
              <a:rPr lang="es-ES" sz="2200" smtClean="0">
                <a:cs typeface="Times New Roman" pitchFamily="18" charset="0"/>
              </a:rPr>
              <a:t>resultado abierto,</a:t>
            </a:r>
          </a:p>
          <a:p>
            <a:pPr lvl="1" eaLnBrk="1" hangingPunct="1">
              <a:lnSpc>
                <a:spcPct val="130000"/>
              </a:lnSpc>
            </a:pPr>
            <a:r>
              <a:rPr lang="es-ES" sz="2200" smtClean="0">
                <a:cs typeface="Times New Roman" pitchFamily="18" charset="0"/>
              </a:rPr>
              <a:t>el desarrollo de conocimientos a escala </a:t>
            </a:r>
            <a:r>
              <a:rPr lang="es-ES" sz="2000" smtClean="0">
                <a:solidFill>
                  <a:srgbClr val="CC0000"/>
                </a:solidFill>
                <a:cs typeface="Times New Roman" pitchFamily="18" charset="0"/>
              </a:rPr>
              <a:t>individual</a:t>
            </a:r>
            <a:r>
              <a:rPr lang="es-ES" sz="2200" smtClean="0">
                <a:cs typeface="Times New Roman" pitchFamily="18" charset="0"/>
              </a:rPr>
              <a:t> y</a:t>
            </a:r>
          </a:p>
          <a:p>
            <a:pPr lvl="1" eaLnBrk="1" hangingPunct="1">
              <a:lnSpc>
                <a:spcPct val="130000"/>
              </a:lnSpc>
            </a:pPr>
            <a:r>
              <a:rPr lang="es-ES" sz="2200" smtClean="0">
                <a:cs typeface="Times New Roman" pitchFamily="18" charset="0"/>
              </a:rPr>
              <a:t>la participación en un proceso de </a:t>
            </a:r>
            <a:r>
              <a:rPr lang="es-ES" sz="2000" smtClean="0">
                <a:solidFill>
                  <a:srgbClr val="CC0000"/>
                </a:solidFill>
                <a:cs typeface="Times New Roman" pitchFamily="18" charset="0"/>
              </a:rPr>
              <a:t>grupo</a:t>
            </a:r>
            <a:r>
              <a:rPr lang="es-ES" sz="2200" smtClean="0">
                <a:cs typeface="Times New Roman" pitchFamily="18" charset="0"/>
              </a:rPr>
              <a:t> final que pretende </a:t>
            </a:r>
            <a:r>
              <a:rPr lang="es-ES" sz="2000" smtClean="0">
                <a:solidFill>
                  <a:srgbClr val="CC0000"/>
                </a:solidFill>
                <a:cs typeface="Times New Roman" pitchFamily="18" charset="0"/>
              </a:rPr>
              <a:t>transformar la información</a:t>
            </a:r>
            <a:r>
              <a:rPr lang="es-ES" sz="2200" smtClean="0">
                <a:cs typeface="Times New Roman" pitchFamily="18" charset="0"/>
              </a:rPr>
              <a:t> adquirida en un conocimiento más sofisticado. </a:t>
            </a:r>
            <a:r>
              <a:rPr lang="es-ES" sz="1200" smtClean="0">
                <a:solidFill>
                  <a:schemeClr val="bg2"/>
                </a:solidFill>
                <a:cs typeface="Times New Roman" pitchFamily="18" charset="0"/>
              </a:rPr>
              <a:t>(</a:t>
            </a:r>
            <a:r>
              <a:rPr lang="en-GB" sz="120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Seg</a:t>
            </a:r>
            <a:r>
              <a:rPr lang="en-GB" sz="1200" smtClean="0">
                <a:solidFill>
                  <a:schemeClr val="bg2"/>
                </a:solidFill>
                <a:cs typeface="Times New Roman" pitchFamily="18" charset="0"/>
              </a:rPr>
              <a:t>ú</a:t>
            </a:r>
            <a:r>
              <a:rPr lang="en-GB" sz="120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n </a:t>
            </a:r>
            <a:r>
              <a:rPr lang="es-ES" sz="120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March</a:t>
            </a:r>
            <a:r>
              <a:rPr lang="en-GB" sz="120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, 2000)</a:t>
            </a:r>
            <a:endParaRPr lang="en-GB" sz="1200" smtClean="0">
              <a:solidFill>
                <a:schemeClr val="bg2"/>
              </a:solidFill>
              <a:cs typeface="Times New Roman" pitchFamily="18" charset="0"/>
            </a:endParaRPr>
          </a:p>
          <a:p>
            <a:pPr lvl="1" eaLnBrk="1" hangingPunct="1">
              <a:lnSpc>
                <a:spcPct val="130000"/>
              </a:lnSpc>
            </a:pPr>
            <a:endParaRPr lang="es-ES" sz="2200" smtClean="0">
              <a:cs typeface="Times New Roman" pitchFamily="18" charset="0"/>
            </a:endParaRP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es-ES" smtClean="0"/>
              <a:t>La Esencia de la WebQuest </a:t>
            </a:r>
            <a:r>
              <a:rPr lang="es-ES" sz="2400" smtClean="0"/>
              <a:t>(2)</a:t>
            </a:r>
            <a:br>
              <a:rPr lang="es-ES" sz="2400" smtClean="0"/>
            </a:br>
            <a:endParaRPr lang="es-ES" sz="24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4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10243" name="5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83A0E74-5DEF-4A66-A4DC-90600A11D4EA}" type="slidenum">
              <a:rPr lang="en-US"/>
              <a:pPr/>
              <a:t>8</a:t>
            </a:fld>
            <a:endParaRPr lang="en-US"/>
          </a:p>
        </p:txBody>
      </p:sp>
      <p:sp>
        <p:nvSpPr>
          <p:cNvPr id="10244" name="Rectangle 8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es-ES" smtClean="0"/>
              <a:t>Taxonomía de actividades </a:t>
            </a:r>
            <a:r>
              <a:rPr lang="es-ES" sz="1600" b="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(March, </a:t>
            </a:r>
            <a:r>
              <a:rPr lang="en-GB" sz="1600" b="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2000)</a:t>
            </a:r>
            <a:r>
              <a:rPr lang="en-GB" sz="1600" b="0" smtClean="0">
                <a:solidFill>
                  <a:srgbClr val="400080"/>
                </a:solidFill>
                <a:cs typeface="Arial" charset="0"/>
              </a:rPr>
              <a:t> </a:t>
            </a:r>
            <a:r>
              <a:rPr lang="es-ES" sz="1600" b="0" smtClean="0">
                <a:solidFill>
                  <a:srgbClr val="400080"/>
                </a:solidFill>
                <a:cs typeface="Arial" charset="0"/>
              </a:rPr>
              <a:t/>
            </a:r>
            <a:br>
              <a:rPr lang="es-ES" sz="1600" b="0" smtClean="0">
                <a:solidFill>
                  <a:srgbClr val="400080"/>
                </a:solidFill>
                <a:cs typeface="Arial" charset="0"/>
              </a:rPr>
            </a:br>
            <a:endParaRPr lang="es-ES" sz="1600" b="0" smtClean="0">
              <a:solidFill>
                <a:schemeClr val="bg2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0245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7848600" cy="11763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smtClean="0">
                <a:cs typeface="Times New Roman" pitchFamily="18" charset="0"/>
              </a:rPr>
              <a:t>Actividades </a:t>
            </a:r>
            <a:r>
              <a:rPr lang="en-GB" sz="2400" smtClean="0">
                <a:cs typeface="Times New Roman" pitchFamily="18" charset="0"/>
              </a:rPr>
              <a:t>con formatos y objetivos de aprendizaje diferentes, en que se va incrementando la complejidad de su realización.</a:t>
            </a:r>
            <a:r>
              <a:rPr lang="en-GB" sz="240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GB" sz="2400" smtClean="0"/>
          </a:p>
        </p:txBody>
      </p:sp>
      <p:pic>
        <p:nvPicPr>
          <p:cNvPr id="10246" name="Picture 17" descr="march_typ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048000"/>
            <a:ext cx="7620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4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"/>
              <a:t> © Isabel Pérez </a:t>
            </a:r>
            <a:endParaRPr lang="en-US"/>
          </a:p>
        </p:txBody>
      </p:sp>
      <p:sp>
        <p:nvSpPr>
          <p:cNvPr id="11267" name="5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C4BA873-497D-46E6-A638-A5DCD1E9F0A8}" type="slidenum">
              <a:rPr lang="en-US"/>
              <a:pPr/>
              <a:t>9</a:t>
            </a:fld>
            <a:endParaRPr lang="en-US"/>
          </a:p>
        </p:txBody>
      </p:sp>
      <p:sp>
        <p:nvSpPr>
          <p:cNvPr id="1126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s-ES" smtClean="0">
                <a:cs typeface="Times New Roman" pitchFamily="18" charset="0"/>
              </a:rPr>
              <a:t>C</a:t>
            </a:r>
            <a:r>
              <a:rPr lang="en-GB" smtClean="0">
                <a:cs typeface="Times New Roman" pitchFamily="18" charset="0"/>
              </a:rPr>
              <a:t>ategorías de pensamiento </a:t>
            </a:r>
            <a:r>
              <a:rPr lang="es-ES" smtClean="0">
                <a:cs typeface="Times New Roman" pitchFamily="18" charset="0"/>
              </a:rPr>
              <a:t>- </a:t>
            </a:r>
            <a:r>
              <a:rPr lang="en-GB" smtClean="0">
                <a:cs typeface="Times New Roman" pitchFamily="18" charset="0"/>
              </a:rPr>
              <a:t>dimensiones del aprendizaje</a:t>
            </a:r>
          </a:p>
        </p:txBody>
      </p:sp>
      <p:sp>
        <p:nvSpPr>
          <p:cNvPr id="11269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752600"/>
            <a:ext cx="4267200" cy="44116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GB" sz="2400" smtClean="0">
                <a:cs typeface="Times New Roman" pitchFamily="18" charset="0"/>
              </a:rPr>
              <a:t>1ª </a:t>
            </a:r>
            <a:r>
              <a:rPr lang="es-ES" sz="2400" smtClean="0">
                <a:cs typeface="Times New Roman" pitchFamily="18" charset="0"/>
              </a:rPr>
              <a:t>A</a:t>
            </a:r>
            <a:r>
              <a:rPr lang="en-GB" sz="2400" smtClean="0">
                <a:cs typeface="Times New Roman" pitchFamily="18" charset="0"/>
              </a:rPr>
              <a:t>ctitudes y percepciones,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en-GB" sz="2400" smtClean="0">
                <a:cs typeface="Times New Roman" pitchFamily="18" charset="0"/>
              </a:rPr>
              <a:t>2ª </a:t>
            </a:r>
            <a:r>
              <a:rPr lang="es-ES" sz="2400" smtClean="0">
                <a:cs typeface="Times New Roman" pitchFamily="18" charset="0"/>
              </a:rPr>
              <a:t>A</a:t>
            </a:r>
            <a:r>
              <a:rPr lang="en-GB" sz="2400" smtClean="0">
                <a:cs typeface="Times New Roman" pitchFamily="18" charset="0"/>
              </a:rPr>
              <a:t>dquirir e integrar el conocimiento,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sz="2400" smtClean="0">
                <a:cs typeface="Times New Roman" pitchFamily="18" charset="0"/>
              </a:rPr>
              <a:t>3ª </a:t>
            </a:r>
            <a:r>
              <a:rPr lang="es-ES" sz="2400" smtClean="0">
                <a:cs typeface="Times New Roman" pitchFamily="18" charset="0"/>
              </a:rPr>
              <a:t>E</a:t>
            </a:r>
            <a:r>
              <a:rPr lang="en-GB" sz="2400" smtClean="0">
                <a:cs typeface="Times New Roman" pitchFamily="18" charset="0"/>
              </a:rPr>
              <a:t>xtender y refinar el conocimiento,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sz="2400" smtClean="0">
                <a:cs typeface="Times New Roman" pitchFamily="18" charset="0"/>
              </a:rPr>
              <a:t>4ª </a:t>
            </a:r>
            <a:r>
              <a:rPr lang="es-ES" sz="2400" smtClean="0">
                <a:cs typeface="Times New Roman" pitchFamily="18" charset="0"/>
              </a:rPr>
              <a:t>U</a:t>
            </a:r>
            <a:r>
              <a:rPr lang="en-GB" sz="2400" smtClean="0">
                <a:cs typeface="Times New Roman" pitchFamily="18" charset="0"/>
              </a:rPr>
              <a:t>sar significativamente el conocimiento,</a:t>
            </a:r>
            <a:endParaRPr lang="es-ES" sz="2400" smtClean="0"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GB" sz="2400" smtClean="0">
                <a:cs typeface="Times New Roman" pitchFamily="18" charset="0"/>
              </a:rPr>
              <a:t>5ª </a:t>
            </a:r>
            <a:r>
              <a:rPr lang="es-ES" sz="2400" smtClean="0">
                <a:cs typeface="Times New Roman" pitchFamily="18" charset="0"/>
              </a:rPr>
              <a:t>H</a:t>
            </a:r>
            <a:r>
              <a:rPr lang="en-GB" sz="2400" smtClean="0">
                <a:cs typeface="Times New Roman" pitchFamily="18" charset="0"/>
              </a:rPr>
              <a:t>ábitos productivos de pensamiento,</a:t>
            </a:r>
            <a:r>
              <a:rPr lang="en-GB" sz="2400" smtClean="0"/>
              <a:t> </a:t>
            </a:r>
            <a:r>
              <a:rPr lang="es-ES" sz="800" b="1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(Marzano, 1988)</a:t>
            </a:r>
            <a:r>
              <a:rPr lang="es-ES" sz="2400" smtClean="0">
                <a:cs typeface="Times New Roman" pitchFamily="18" charset="0"/>
              </a:rPr>
              <a:t> </a:t>
            </a:r>
            <a:endParaRPr lang="en-GB" sz="2400" smtClean="0">
              <a:cs typeface="Times New Roman" pitchFamily="18" charset="0"/>
            </a:endParaRPr>
          </a:p>
        </p:txBody>
      </p:sp>
      <p:sp>
        <p:nvSpPr>
          <p:cNvPr id="11270" name="Rectangle 1028"/>
          <p:cNvSpPr>
            <a:spLocks noGrp="1" noChangeArrowheads="1" noTextEdit="1"/>
          </p:cNvSpPr>
          <p:nvPr>
            <p:ph type="clipArt" sz="half" idx="2"/>
          </p:nvPr>
        </p:nvSpPr>
        <p:spPr/>
      </p:sp>
      <p:grpSp>
        <p:nvGrpSpPr>
          <p:cNvPr id="11271" name="Group 1029"/>
          <p:cNvGrpSpPr>
            <a:grpSpLocks/>
          </p:cNvGrpSpPr>
          <p:nvPr/>
        </p:nvGrpSpPr>
        <p:grpSpPr bwMode="auto">
          <a:xfrm>
            <a:off x="4648200" y="1752600"/>
            <a:ext cx="4038600" cy="4419600"/>
            <a:chOff x="3024" y="1104"/>
            <a:chExt cx="2448" cy="2784"/>
          </a:xfrm>
        </p:grpSpPr>
        <p:sp>
          <p:nvSpPr>
            <p:cNvPr id="11272" name="Rectangle 1030"/>
            <p:cNvSpPr>
              <a:spLocks noChangeArrowheads="1"/>
            </p:cNvSpPr>
            <p:nvPr/>
          </p:nvSpPr>
          <p:spPr bwMode="auto">
            <a:xfrm>
              <a:off x="3024" y="1104"/>
              <a:ext cx="2448" cy="27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1273" name="Group 1031"/>
            <p:cNvGrpSpPr>
              <a:grpSpLocks/>
            </p:cNvGrpSpPr>
            <p:nvPr/>
          </p:nvGrpSpPr>
          <p:grpSpPr bwMode="auto">
            <a:xfrm>
              <a:off x="3235" y="1525"/>
              <a:ext cx="2045" cy="1975"/>
              <a:chOff x="3235" y="1525"/>
              <a:chExt cx="2045" cy="1975"/>
            </a:xfrm>
          </p:grpSpPr>
          <p:sp>
            <p:nvSpPr>
              <p:cNvPr id="11276" name="Oval 1032"/>
              <p:cNvSpPr>
                <a:spLocks noChangeArrowheads="1"/>
              </p:cNvSpPr>
              <p:nvPr/>
            </p:nvSpPr>
            <p:spPr bwMode="auto">
              <a:xfrm>
                <a:off x="3235" y="1525"/>
                <a:ext cx="2013" cy="1975"/>
              </a:xfrm>
              <a:prstGeom prst="ellipse">
                <a:avLst/>
              </a:prstGeom>
              <a:solidFill>
                <a:srgbClr val="C0C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1277" name="Group 1033"/>
              <p:cNvGrpSpPr>
                <a:grpSpLocks/>
              </p:cNvGrpSpPr>
              <p:nvPr/>
            </p:nvGrpSpPr>
            <p:grpSpPr bwMode="auto">
              <a:xfrm>
                <a:off x="3408" y="2069"/>
                <a:ext cx="1584" cy="1405"/>
                <a:chOff x="3408" y="2069"/>
                <a:chExt cx="1584" cy="1405"/>
              </a:xfrm>
            </p:grpSpPr>
            <p:sp>
              <p:nvSpPr>
                <p:cNvPr id="11279" name="Oval 1034"/>
                <p:cNvSpPr>
                  <a:spLocks noChangeArrowheads="1"/>
                </p:cNvSpPr>
                <p:nvPr/>
              </p:nvSpPr>
              <p:spPr bwMode="auto">
                <a:xfrm>
                  <a:off x="3530" y="2069"/>
                  <a:ext cx="1432" cy="1405"/>
                </a:xfrm>
                <a:prstGeom prst="ellipse">
                  <a:avLst/>
                </a:prstGeom>
                <a:solidFill>
                  <a:srgbClr val="DDDDDD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grpSp>
              <p:nvGrpSpPr>
                <p:cNvPr id="11280" name="Group 1035"/>
                <p:cNvGrpSpPr>
                  <a:grpSpLocks/>
                </p:cNvGrpSpPr>
                <p:nvPr/>
              </p:nvGrpSpPr>
              <p:grpSpPr bwMode="auto">
                <a:xfrm>
                  <a:off x="3631" y="2561"/>
                  <a:ext cx="1213" cy="893"/>
                  <a:chOff x="4821" y="4867"/>
                  <a:chExt cx="2160" cy="1620"/>
                </a:xfrm>
              </p:grpSpPr>
              <p:sp>
                <p:nvSpPr>
                  <p:cNvPr id="11282" name="Oval 1036"/>
                  <p:cNvSpPr>
                    <a:spLocks noChangeArrowheads="1"/>
                  </p:cNvSpPr>
                  <p:nvPr/>
                </p:nvSpPr>
                <p:spPr bwMode="auto">
                  <a:xfrm>
                    <a:off x="5106" y="4867"/>
                    <a:ext cx="1620" cy="162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283" name="Text Box 10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21" y="5087"/>
                    <a:ext cx="2160" cy="10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algn="ctr" eaLnBrk="0" hangingPunct="0"/>
                    <a:r>
                      <a:rPr lang="es-ES" sz="1600"/>
                      <a:t>Adquirir </a:t>
                    </a:r>
                    <a:br>
                      <a:rPr lang="es-ES" sz="1600"/>
                    </a:br>
                    <a:r>
                      <a:rPr lang="es-ES" sz="1600"/>
                      <a:t>e integrar el conocimiento</a:t>
                    </a:r>
                  </a:p>
                </p:txBody>
              </p:sp>
            </p:grpSp>
            <p:sp>
              <p:nvSpPr>
                <p:cNvPr id="11281" name="Text Box 1038"/>
                <p:cNvSpPr txBox="1">
                  <a:spLocks noChangeArrowheads="1"/>
                </p:cNvSpPr>
                <p:nvPr/>
              </p:nvSpPr>
              <p:spPr bwMode="auto">
                <a:xfrm>
                  <a:off x="3408" y="2114"/>
                  <a:ext cx="1584" cy="4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72000" rIns="0" bIns="0"/>
                <a:lstStyle/>
                <a:p>
                  <a:pPr algn="ctr" eaLnBrk="0" hangingPunct="0"/>
                  <a:r>
                    <a:rPr lang="es-ES" sz="1600"/>
                    <a:t>Extender y</a:t>
                  </a:r>
                  <a:br>
                    <a:rPr lang="es-ES" sz="1600"/>
                  </a:br>
                  <a:r>
                    <a:rPr lang="es-ES" sz="1600"/>
                    <a:t>refinar el conocimiento</a:t>
                  </a:r>
                </a:p>
              </p:txBody>
            </p:sp>
          </p:grpSp>
          <p:sp>
            <p:nvSpPr>
              <p:cNvPr id="11278" name="Text Box 1039"/>
              <p:cNvSpPr txBox="1">
                <a:spLocks noChangeArrowheads="1"/>
              </p:cNvSpPr>
              <p:nvPr/>
            </p:nvSpPr>
            <p:spPr bwMode="auto">
              <a:xfrm>
                <a:off x="3360" y="1665"/>
                <a:ext cx="1920" cy="3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72000" rIns="0" bIns="0"/>
              <a:lstStyle/>
              <a:p>
                <a:pPr algn="ctr" eaLnBrk="0" hangingPunct="0"/>
                <a:r>
                  <a:rPr lang="es-ES" sz="1600"/>
                  <a:t>Usar significativamente</a:t>
                </a:r>
                <a:br>
                  <a:rPr lang="es-ES" sz="1600"/>
                </a:br>
                <a:r>
                  <a:rPr lang="es-ES" sz="1600"/>
                  <a:t>el conocimiento</a:t>
                </a:r>
              </a:p>
            </p:txBody>
          </p:sp>
        </p:grpSp>
        <p:sp>
          <p:nvSpPr>
            <p:cNvPr id="11274" name="Text Box 1040"/>
            <p:cNvSpPr txBox="1">
              <a:spLocks noChangeArrowheads="1"/>
            </p:cNvSpPr>
            <p:nvPr/>
          </p:nvSpPr>
          <p:spPr bwMode="auto">
            <a:xfrm>
              <a:off x="3024" y="1228"/>
              <a:ext cx="244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s-ES" sz="1600" b="1"/>
                <a:t>Hábitos productivos de pensamiento</a:t>
              </a:r>
            </a:p>
          </p:txBody>
        </p:sp>
        <p:sp>
          <p:nvSpPr>
            <p:cNvPr id="11275" name="Text Box 1041"/>
            <p:cNvSpPr txBox="1">
              <a:spLocks noChangeArrowheads="1"/>
            </p:cNvSpPr>
            <p:nvPr/>
          </p:nvSpPr>
          <p:spPr bwMode="auto">
            <a:xfrm>
              <a:off x="3285" y="3582"/>
              <a:ext cx="1921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s-ES" sz="1600" b="1"/>
                <a:t>Actitudes y percepciones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4592</TotalTime>
  <Words>1320</Words>
  <Application>Microsoft PowerPoint</Application>
  <PresentationFormat>Presentación en pantalla (4:3)</PresentationFormat>
  <Paragraphs>227</Paragraphs>
  <Slides>23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1" baseType="lpstr">
      <vt:lpstr>Arial</vt:lpstr>
      <vt:lpstr>Wingdings</vt:lpstr>
      <vt:lpstr>Verdana</vt:lpstr>
      <vt:lpstr>Times New Roman</vt:lpstr>
      <vt:lpstr>Tahoma</vt:lpstr>
      <vt:lpstr>Tempus Sans ITC</vt:lpstr>
      <vt:lpstr>Marker Felt</vt:lpstr>
      <vt:lpstr>Network</vt:lpstr>
      <vt:lpstr>WebQuests: Habilidades Cognitivas</vt:lpstr>
      <vt:lpstr>Introducción</vt:lpstr>
      <vt:lpstr>La Web como entorno educativo  </vt:lpstr>
      <vt:lpstr>WebQuests</vt:lpstr>
      <vt:lpstr>La WebQuest como estrategia de aprendizaje constructivista</vt:lpstr>
      <vt:lpstr>La Esencia de la WebQuest (1)</vt:lpstr>
      <vt:lpstr>La Esencia de la WebQuest (2) </vt:lpstr>
      <vt:lpstr>Taxonomía de actividades (March, 2000)  </vt:lpstr>
      <vt:lpstr>Categorías de pensamiento - dimensiones del aprendizaje</vt:lpstr>
      <vt:lpstr>La Taxonomía de Bloom</vt:lpstr>
      <vt:lpstr>La Taxonomía de Bloom</vt:lpstr>
      <vt:lpstr>La Taxonomía de Bloom revisada por Anderson</vt:lpstr>
      <vt:lpstr>Diapositiva 13</vt:lpstr>
      <vt:lpstr>Diapositiva 14</vt:lpstr>
      <vt:lpstr>Diapositiva 15</vt:lpstr>
      <vt:lpstr>Diapositiva 16</vt:lpstr>
      <vt:lpstr>Cómo aumentar la complejidad cognitiva</vt:lpstr>
      <vt:lpstr>Cómo aumentar la complejidad cognitiva</vt:lpstr>
      <vt:lpstr>Cómo aumentar la complejidad cognitiva</vt:lpstr>
      <vt:lpstr>Cómo aumentar la complejidad cognitiva</vt:lpstr>
      <vt:lpstr>Actividades de Andamiaje</vt:lpstr>
      <vt:lpstr>Actividades de Andamiaje</vt:lpstr>
      <vt:lpstr>WebQuests ejemplo </vt:lpstr>
    </vt:vector>
  </TitlesOfParts>
  <Company>DTV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Hewlett-Packard</dc:creator>
  <cp:lastModifiedBy>MAROQUIN</cp:lastModifiedBy>
  <cp:revision>337</cp:revision>
  <dcterms:created xsi:type="dcterms:W3CDTF">2004-01-06T16:56:47Z</dcterms:created>
  <dcterms:modified xsi:type="dcterms:W3CDTF">2011-05-22T16:36:32Z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</Properties>
</file>